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3.wav" ContentType="audio/x-wav"/>
  <Override PartName="/ppt/media/audio4.wav" ContentType="audio/x-wav"/>
  <Override PartName="/ppt/media/audio5.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318" r:id="rId2"/>
    <p:sldId id="256" r:id="rId3"/>
    <p:sldId id="290" r:id="rId4"/>
    <p:sldId id="291" r:id="rId5"/>
    <p:sldId id="257" r:id="rId6"/>
    <p:sldId id="259" r:id="rId7"/>
    <p:sldId id="339" r:id="rId8"/>
    <p:sldId id="313" r:id="rId9"/>
    <p:sldId id="312" r:id="rId10"/>
    <p:sldId id="258" r:id="rId11"/>
    <p:sldId id="261" r:id="rId12"/>
    <p:sldId id="298" r:id="rId13"/>
    <p:sldId id="325" r:id="rId14"/>
    <p:sldId id="262" r:id="rId15"/>
    <p:sldId id="264" r:id="rId16"/>
    <p:sldId id="265" r:id="rId17"/>
    <p:sldId id="330" r:id="rId18"/>
    <p:sldId id="340" r:id="rId19"/>
    <p:sldId id="336" r:id="rId20"/>
    <p:sldId id="315" r:id="rId21"/>
    <p:sldId id="337" r:id="rId22"/>
    <p:sldId id="300" r:id="rId23"/>
    <p:sldId id="326" r:id="rId24"/>
    <p:sldId id="323" r:id="rId25"/>
    <p:sldId id="321" r:id="rId26"/>
    <p:sldId id="322" r:id="rId27"/>
    <p:sldId id="319" r:id="rId28"/>
    <p:sldId id="320" r:id="rId29"/>
    <p:sldId id="280" r:id="rId30"/>
    <p:sldId id="295" r:id="rId31"/>
    <p:sldId id="282" r:id="rId32"/>
    <p:sldId id="283" r:id="rId33"/>
    <p:sldId id="284" r:id="rId34"/>
    <p:sldId id="285" r:id="rId35"/>
    <p:sldId id="324" r:id="rId36"/>
    <p:sldId id="288" r:id="rId37"/>
    <p:sldId id="268" r:id="rId38"/>
    <p:sldId id="270" r:id="rId39"/>
    <p:sldId id="272" r:id="rId40"/>
    <p:sldId id="297" r:id="rId41"/>
    <p:sldId id="273" r:id="rId42"/>
    <p:sldId id="274" r:id="rId43"/>
    <p:sldId id="276" r:id="rId44"/>
    <p:sldId id="316" r:id="rId45"/>
    <p:sldId id="317" r:id="rId46"/>
    <p:sldId id="278" r:id="rId47"/>
    <p:sldId id="296" r:id="rId48"/>
    <p:sldId id="331" r:id="rId49"/>
    <p:sldId id="332" r:id="rId50"/>
    <p:sldId id="333" r:id="rId51"/>
    <p:sldId id="329" r:id="rId52"/>
    <p:sldId id="286" r:id="rId53"/>
    <p:sldId id="338" r:id="rId54"/>
    <p:sldId id="287" r:id="rId55"/>
    <p:sldId id="302" r:id="rId56"/>
    <p:sldId id="303" r:id="rId57"/>
    <p:sldId id="304" r:id="rId58"/>
    <p:sldId id="306" r:id="rId59"/>
    <p:sldId id="305" r:id="rId60"/>
    <p:sldId id="307" r:id="rId61"/>
    <p:sldId id="281" r:id="rId62"/>
    <p:sldId id="292" r:id="rId63"/>
    <p:sldId id="293" r:id="rId64"/>
    <p:sldId id="294" r:id="rId65"/>
    <p:sldId id="308" r:id="rId66"/>
    <p:sldId id="310" r:id="rId67"/>
    <p:sldId id="301" r:id="rId68"/>
    <p:sldId id="311" r:id="rId69"/>
    <p:sldId id="334" r:id="rId70"/>
    <p:sldId id="289" r:id="rId7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1" d="100"/>
          <a:sy n="71" d="100"/>
        </p:scale>
        <p:origin x="1080" y="66"/>
      </p:cViewPr>
      <p:guideLst>
        <p:guide orient="horz" pos="2160"/>
        <p:guide pos="2880"/>
      </p:guideLst>
    </p:cSldViewPr>
  </p:slideViewPr>
  <p:outlineViewPr>
    <p:cViewPr>
      <p:scale>
        <a:sx n="33" d="100"/>
        <a:sy n="33" d="100"/>
      </p:scale>
      <p:origin x="0" y="16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6"/>
          </a:xfrm>
          <a:prstGeom prst="rect">
            <a:avLst/>
          </a:prstGeom>
        </p:spPr>
        <p:txBody>
          <a:bodyPr vert="horz" lIns="93484" tIns="46743" rIns="93484" bIns="46743" rtlCol="0"/>
          <a:lstStyle>
            <a:lvl1pPr algn="l">
              <a:defRPr sz="1200"/>
            </a:lvl1pPr>
          </a:lstStyle>
          <a:p>
            <a:endParaRPr lang="en-US"/>
          </a:p>
        </p:txBody>
      </p:sp>
      <p:sp>
        <p:nvSpPr>
          <p:cNvPr id="3" name="Date Placeholder 2"/>
          <p:cNvSpPr>
            <a:spLocks noGrp="1"/>
          </p:cNvSpPr>
          <p:nvPr>
            <p:ph type="dt" sz="quarter" idx="1"/>
          </p:nvPr>
        </p:nvSpPr>
        <p:spPr>
          <a:xfrm>
            <a:off x="3995217" y="1"/>
            <a:ext cx="3056414" cy="465456"/>
          </a:xfrm>
          <a:prstGeom prst="rect">
            <a:avLst/>
          </a:prstGeom>
        </p:spPr>
        <p:txBody>
          <a:bodyPr vert="horz" lIns="93484" tIns="46743" rIns="93484" bIns="46743" rtlCol="0"/>
          <a:lstStyle>
            <a:lvl1pPr algn="r">
              <a:defRPr sz="1200"/>
            </a:lvl1pPr>
          </a:lstStyle>
          <a:p>
            <a:fld id="{4AE431DF-0DD7-4631-987F-8115886D4EDD}" type="datetimeFigureOut">
              <a:rPr lang="en-US" smtClean="0"/>
              <a:pPr/>
              <a:t>9/8/2013</a:t>
            </a:fld>
            <a:endParaRPr lang="en-US"/>
          </a:p>
        </p:txBody>
      </p:sp>
      <p:sp>
        <p:nvSpPr>
          <p:cNvPr id="4" name="Footer Placeholder 3"/>
          <p:cNvSpPr>
            <a:spLocks noGrp="1"/>
          </p:cNvSpPr>
          <p:nvPr>
            <p:ph type="ftr" sz="quarter" idx="2"/>
          </p:nvPr>
        </p:nvSpPr>
        <p:spPr>
          <a:xfrm>
            <a:off x="0" y="8842030"/>
            <a:ext cx="3056414" cy="465456"/>
          </a:xfrm>
          <a:prstGeom prst="rect">
            <a:avLst/>
          </a:prstGeom>
        </p:spPr>
        <p:txBody>
          <a:bodyPr vert="horz" lIns="93484" tIns="46743" rIns="93484" bIns="46743"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6"/>
          </a:xfrm>
          <a:prstGeom prst="rect">
            <a:avLst/>
          </a:prstGeom>
        </p:spPr>
        <p:txBody>
          <a:bodyPr vert="horz" lIns="93484" tIns="46743" rIns="93484" bIns="46743" rtlCol="0" anchor="b"/>
          <a:lstStyle>
            <a:lvl1pPr algn="r">
              <a:defRPr sz="1200"/>
            </a:lvl1pPr>
          </a:lstStyle>
          <a:p>
            <a:fld id="{B735F2E3-A8E6-488A-A855-F40C0952BABE}" type="slidenum">
              <a:rPr lang="en-US" smtClean="0"/>
              <a:pPr/>
              <a:t>‹#›</a:t>
            </a:fld>
            <a:endParaRPr lang="en-US"/>
          </a:p>
        </p:txBody>
      </p:sp>
    </p:spTree>
    <p:extLst>
      <p:ext uri="{BB962C8B-B14F-4D97-AF65-F5344CB8AC3E}">
        <p14:creationId xmlns:p14="http://schemas.microsoft.com/office/powerpoint/2010/main" val="89119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6"/>
          </a:xfrm>
          <a:prstGeom prst="rect">
            <a:avLst/>
          </a:prstGeom>
        </p:spPr>
        <p:txBody>
          <a:bodyPr vert="horz" lIns="93484" tIns="46743" rIns="93484" bIns="46743" rtlCol="0"/>
          <a:lstStyle>
            <a:lvl1pPr algn="l">
              <a:defRPr sz="1200"/>
            </a:lvl1pPr>
          </a:lstStyle>
          <a:p>
            <a:endParaRPr lang="en-US"/>
          </a:p>
        </p:txBody>
      </p:sp>
      <p:sp>
        <p:nvSpPr>
          <p:cNvPr id="3" name="Date Placeholder 2"/>
          <p:cNvSpPr>
            <a:spLocks noGrp="1"/>
          </p:cNvSpPr>
          <p:nvPr>
            <p:ph type="dt" idx="1"/>
          </p:nvPr>
        </p:nvSpPr>
        <p:spPr>
          <a:xfrm>
            <a:off x="3995217" y="1"/>
            <a:ext cx="3056414" cy="465456"/>
          </a:xfrm>
          <a:prstGeom prst="rect">
            <a:avLst/>
          </a:prstGeom>
        </p:spPr>
        <p:txBody>
          <a:bodyPr vert="horz" lIns="93484" tIns="46743" rIns="93484" bIns="46743" rtlCol="0"/>
          <a:lstStyle>
            <a:lvl1pPr algn="r">
              <a:defRPr sz="1200"/>
            </a:lvl1pPr>
          </a:lstStyle>
          <a:p>
            <a:fld id="{14739AE0-384C-49D3-849F-9A26BCF8BF89}" type="datetimeFigureOut">
              <a:rPr lang="en-US" smtClean="0"/>
              <a:pPr/>
              <a:t>9/8/2013</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484" tIns="46743" rIns="93484" bIns="46743" rtlCol="0" anchor="ctr"/>
          <a:lstStyle/>
          <a:p>
            <a:endParaRPr lang="en-US"/>
          </a:p>
        </p:txBody>
      </p:sp>
      <p:sp>
        <p:nvSpPr>
          <p:cNvPr id="5" name="Notes Placeholder 4"/>
          <p:cNvSpPr>
            <a:spLocks noGrp="1"/>
          </p:cNvSpPr>
          <p:nvPr>
            <p:ph type="body" sz="quarter" idx="3"/>
          </p:nvPr>
        </p:nvSpPr>
        <p:spPr>
          <a:xfrm>
            <a:off x="705327" y="4421824"/>
            <a:ext cx="5642610" cy="4189096"/>
          </a:xfrm>
          <a:prstGeom prst="rect">
            <a:avLst/>
          </a:prstGeom>
        </p:spPr>
        <p:txBody>
          <a:bodyPr vert="horz" lIns="93484" tIns="46743" rIns="93484" bIns="467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6"/>
          </a:xfrm>
          <a:prstGeom prst="rect">
            <a:avLst/>
          </a:prstGeom>
        </p:spPr>
        <p:txBody>
          <a:bodyPr vert="horz" lIns="93484" tIns="46743" rIns="93484" bIns="4674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6"/>
          </a:xfrm>
          <a:prstGeom prst="rect">
            <a:avLst/>
          </a:prstGeom>
        </p:spPr>
        <p:txBody>
          <a:bodyPr vert="horz" lIns="93484" tIns="46743" rIns="93484" bIns="46743" rtlCol="0" anchor="b"/>
          <a:lstStyle>
            <a:lvl1pPr algn="r">
              <a:defRPr sz="1200"/>
            </a:lvl1pPr>
          </a:lstStyle>
          <a:p>
            <a:fld id="{EAA7A3DE-FDD5-4CAC-BC16-5CDFFB3F30E1}" type="slidenum">
              <a:rPr lang="en-US" smtClean="0"/>
              <a:pPr/>
              <a:t>‹#›</a:t>
            </a:fld>
            <a:endParaRPr lang="en-US"/>
          </a:p>
        </p:txBody>
      </p:sp>
    </p:spTree>
    <p:extLst>
      <p:ext uri="{BB962C8B-B14F-4D97-AF65-F5344CB8AC3E}">
        <p14:creationId xmlns:p14="http://schemas.microsoft.com/office/powerpoint/2010/main" val="179562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en-CA" smtClean="0">
              <a:latin typeface="Arial" charset="0"/>
            </a:endParaRPr>
          </a:p>
        </p:txBody>
      </p:sp>
    </p:spTree>
    <p:extLst>
      <p:ext uri="{BB962C8B-B14F-4D97-AF65-F5344CB8AC3E}">
        <p14:creationId xmlns:p14="http://schemas.microsoft.com/office/powerpoint/2010/main" val="29713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endParaRPr lang="en-CA" smtClean="0">
              <a:latin typeface="Arial" charset="0"/>
            </a:endParaRPr>
          </a:p>
        </p:txBody>
      </p:sp>
    </p:spTree>
    <p:extLst>
      <p:ext uri="{BB962C8B-B14F-4D97-AF65-F5344CB8AC3E}">
        <p14:creationId xmlns:p14="http://schemas.microsoft.com/office/powerpoint/2010/main" val="62212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36E52125-43EB-42CF-ACA8-B507A6C83F82}" type="slidenum">
              <a:rPr lang="en-US"/>
              <a:pPr/>
              <a:t>68</a:t>
            </a:fld>
            <a:endParaRPr lang="en-US"/>
          </a:p>
        </p:txBody>
      </p:sp>
      <p:sp>
        <p:nvSpPr>
          <p:cNvPr id="168963" name="Rectangle 2"/>
          <p:cNvSpPr>
            <a:spLocks noGrp="1" noRot="1" noChangeAspect="1" noChangeArrowheads="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latin typeface="Arial" charset="0"/>
            </a:endParaRPr>
          </a:p>
        </p:txBody>
      </p:sp>
    </p:spTree>
    <p:extLst>
      <p:ext uri="{BB962C8B-B14F-4D97-AF65-F5344CB8AC3E}">
        <p14:creationId xmlns:p14="http://schemas.microsoft.com/office/powerpoint/2010/main" val="406552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D406523-DF3E-437C-B97A-FC5B8689C5E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CA"/>
          </a:p>
        </p:txBody>
      </p:sp>
      <p:sp>
        <p:nvSpPr>
          <p:cNvPr id="5" name="Rectangle 28"/>
          <p:cNvSpPr>
            <a:spLocks noGrp="1" noChangeArrowheads="1"/>
          </p:cNvSpPr>
          <p:nvPr>
            <p:ph type="ftr" sz="quarter" idx="11"/>
          </p:nvPr>
        </p:nvSpPr>
        <p:spPr>
          <a:ln/>
        </p:spPr>
        <p:txBody>
          <a:bodyPr/>
          <a:lstStyle>
            <a:lvl1pPr>
              <a:defRPr/>
            </a:lvl1pPr>
          </a:lstStyle>
          <a:p>
            <a:pPr>
              <a:defRPr/>
            </a:pPr>
            <a:endParaRPr lang="en-CA"/>
          </a:p>
        </p:txBody>
      </p:sp>
      <p:sp>
        <p:nvSpPr>
          <p:cNvPr id="6" name="Rectangle 29"/>
          <p:cNvSpPr>
            <a:spLocks noGrp="1" noChangeArrowheads="1"/>
          </p:cNvSpPr>
          <p:nvPr>
            <p:ph type="sldNum" sz="quarter" idx="12"/>
          </p:nvPr>
        </p:nvSpPr>
        <p:spPr>
          <a:ln/>
        </p:spPr>
        <p:txBody>
          <a:bodyPr/>
          <a:lstStyle>
            <a:lvl1pPr>
              <a:defRPr/>
            </a:lvl1pPr>
          </a:lstStyle>
          <a:p>
            <a:pPr>
              <a:defRPr/>
            </a:pPr>
            <a:fld id="{B2BECAB4-32C4-4A83-8C7B-F6C009C9BCB1}"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95096EA5-CA9A-473D-A22B-C9E8393F52C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0767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1CAD2A3F-BBE2-4FCB-8953-E4165B7399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406523-DF3E-437C-B97A-FC5B8689C5E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406523-DF3E-437C-B97A-FC5B8689C5E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406523-DF3E-437C-B97A-FC5B8689C5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97FE542-85C0-4DB2-9A8C-DAFE484A65CD}" type="datetimeFigureOut">
              <a:rPr lang="en-US" smtClean="0"/>
              <a:pPr/>
              <a:t>9/8/2013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406523-DF3E-437C-B97A-FC5B8689C5E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97FE542-85C0-4DB2-9A8C-DAFE484A65CD}" type="datetimeFigureOut">
              <a:rPr lang="en-US" smtClean="0"/>
              <a:pPr/>
              <a:t>9/8/2013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D406523-DF3E-437C-B97A-FC5B8689C5E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36DSFSyxHw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www.msrc.co.uk/index.cfm?fuseaction=show&amp;pageid=1334"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www.msrc.co.uk/index.cfm?fuseaction=show&amp;pageid=684" TargetMode="External"/><Relationship Id="rId4" Type="http://schemas.openxmlformats.org/officeDocument/2006/relationships/hyperlink" Target="http://www.msrc.co.uk/index.cfm?fuseaction=show&amp;pageid=1850" TargetMode="Externa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http://www.sirinet.net/~jgjohnso/neuronstructure.jpg"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Nervous%20System%20Media/reflex%20arc.avi" TargetMode="Externa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Bio%2030%20Flash%20Animations/Unit%201/Neuron/neuron%20Ion%20pump.swf" TargetMode="External"/><Relationship Id="rId2" Type="http://schemas.openxmlformats.org/officeDocument/2006/relationships/hyperlink" Target="../Nervous%20System%20Media/Active%20Transport.avi" TargetMode="External"/><Relationship Id="rId1" Type="http://schemas.openxmlformats.org/officeDocument/2006/relationships/slideLayout" Target="../slideLayouts/slideLayout7.xml"/><Relationship Id="rId6" Type="http://schemas.openxmlformats.org/officeDocument/2006/relationships/hyperlink" Target="http://www.youtube.com/watch?v=yQ-wQsEK21E" TargetMode="External"/><Relationship Id="rId5" Type="http://schemas.openxmlformats.org/officeDocument/2006/relationships/hyperlink" Target="http://www.youtube.com/watch?v=9euDb4TN3b0" TargetMode="External"/><Relationship Id="rId4" Type="http://schemas.openxmlformats.org/officeDocument/2006/relationships/image" Target="../media/image29.gif"/></Relationships>
</file>

<file path=ppt/slides/_rels/slide42.xml.rels><?xml version="1.0" encoding="UTF-8" standalone="yes"?>
<Relationships xmlns="http://schemas.openxmlformats.org/package/2006/relationships"><Relationship Id="rId2" Type="http://schemas.openxmlformats.org/officeDocument/2006/relationships/hyperlink" Target="../Nervous%20System%20Media/Resting%20potential.avi"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Bio%2030%20Flash%20Animations/Unit%201/Neuron/Electropotential%20Graph.swf" TargetMode="External"/><Relationship Id="rId2" Type="http://schemas.openxmlformats.org/officeDocument/2006/relationships/hyperlink" Target="../Nervous%20System%20Media/Action%20Potential%20detail.avi"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Bio%2030%20Flash%20Animations/Unit%201/Neuron/action%20pot.%20un%20vs%20myelinated.sw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mcgrawhill.ca/school/applets/abbio/ch11/actionpotential_action.swf" TargetMode="External"/><Relationship Id="rId2" Type="http://schemas.openxmlformats.org/officeDocument/2006/relationships/hyperlink" Target="../Nervous%20System%20Media/The%20Schwann%20Cell%20&amp;%20Action%20Potential.mp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synapse.avi.avi" TargetMode="External"/><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hyperlink" Target="http://www.youtube.com/watch?v=vGS7guM1Gw0"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Nervous%20System%20Media/Nervous%20system%20overview.avi" TargetMode="External"/><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This%20one%20Synapse%20at%20muscle.sw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Outcome:</a:t>
            </a:r>
            <a:endParaRPr lang="en-US" dirty="0"/>
          </a:p>
        </p:txBody>
      </p:sp>
      <p:sp>
        <p:nvSpPr>
          <p:cNvPr id="3" name="Content Placeholder 2"/>
          <p:cNvSpPr>
            <a:spLocks noGrp="1"/>
          </p:cNvSpPr>
          <p:nvPr>
            <p:ph idx="1"/>
          </p:nvPr>
        </p:nvSpPr>
        <p:spPr/>
        <p:txBody>
          <a:bodyPr/>
          <a:lstStyle/>
          <a:p>
            <a:r>
              <a:rPr lang="en-US" dirty="0" smtClean="0"/>
              <a:t>Explain  how the </a:t>
            </a:r>
            <a:r>
              <a:rPr lang="en-US" dirty="0" smtClean="0">
                <a:solidFill>
                  <a:schemeClr val="accent1"/>
                </a:solidFill>
              </a:rPr>
              <a:t>Nervous </a:t>
            </a:r>
            <a:r>
              <a:rPr lang="en-US" smtClean="0">
                <a:solidFill>
                  <a:schemeClr val="accent1"/>
                </a:solidFill>
              </a:rPr>
              <a:t>System</a:t>
            </a:r>
            <a:r>
              <a:rPr lang="en-US" smtClean="0"/>
              <a:t> controls </a:t>
            </a:r>
            <a:r>
              <a:rPr lang="en-US" dirty="0" smtClean="0"/>
              <a:t>physiological processes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800" dirty="0" smtClean="0"/>
              <a:t>The Neuron: </a:t>
            </a:r>
            <a:r>
              <a:rPr lang="en-CA" sz="3800" b="1" i="1" dirty="0" smtClean="0">
                <a:solidFill>
                  <a:srgbClr val="990000"/>
                </a:solidFill>
              </a:rPr>
              <a:t>Wires within a nerve</a:t>
            </a:r>
            <a:r>
              <a:rPr lang="en-CA" sz="3800" dirty="0" smtClean="0"/>
              <a:t>!</a:t>
            </a:r>
            <a:endParaRPr lang="en-US" sz="3800" dirty="0"/>
          </a:p>
        </p:txBody>
      </p:sp>
      <p:pic>
        <p:nvPicPr>
          <p:cNvPr id="4" name="Picture 5" descr="myelinsheath"/>
          <p:cNvPicPr>
            <a:picLocks noChangeAspect="1" noChangeArrowheads="1"/>
          </p:cNvPicPr>
          <p:nvPr/>
        </p:nvPicPr>
        <p:blipFill>
          <a:blip r:embed="rId2" cstate="print"/>
          <a:srcRect/>
          <a:stretch>
            <a:fillRect/>
          </a:stretch>
        </p:blipFill>
        <p:spPr bwMode="auto">
          <a:xfrm>
            <a:off x="2057400" y="1371600"/>
            <a:ext cx="6019800" cy="4813300"/>
          </a:xfrm>
          <a:prstGeom prst="rect">
            <a:avLst/>
          </a:prstGeom>
          <a:noFill/>
          <a:ln w="9525">
            <a:noFill/>
            <a:miter lim="800000"/>
            <a:headEnd/>
            <a:tailEnd/>
          </a:ln>
        </p:spPr>
      </p:pic>
      <p:sp>
        <p:nvSpPr>
          <p:cNvPr id="5" name="TextBox 4"/>
          <p:cNvSpPr txBox="1"/>
          <p:nvPr/>
        </p:nvSpPr>
        <p:spPr>
          <a:xfrm flipH="1">
            <a:off x="5913119" y="6324600"/>
            <a:ext cx="28498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See diagram on p.410 of 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Neurons – </a:t>
            </a:r>
            <a:r>
              <a:rPr lang="en-US" sz="3100" dirty="0" smtClean="0">
                <a:solidFill>
                  <a:schemeClr val="accent3"/>
                </a:solidFill>
              </a:rPr>
              <a:t>see your handout!</a:t>
            </a:r>
            <a:endParaRPr lang="en-US" sz="3100" dirty="0">
              <a:solidFill>
                <a:schemeClr val="accent3"/>
              </a:solidFill>
            </a:endParaRPr>
          </a:p>
        </p:txBody>
      </p:sp>
      <p:sp>
        <p:nvSpPr>
          <p:cNvPr id="3" name="Content Placeholder 2"/>
          <p:cNvSpPr>
            <a:spLocks noGrp="1"/>
          </p:cNvSpPr>
          <p:nvPr>
            <p:ph idx="1"/>
          </p:nvPr>
        </p:nvSpPr>
        <p:spPr/>
        <p:txBody>
          <a:bodyPr>
            <a:normAutofit lnSpcReduction="10000"/>
          </a:bodyPr>
          <a:lstStyle/>
          <a:p>
            <a:r>
              <a:rPr lang="en-US" altLang="en-US" b="1" dirty="0" smtClean="0"/>
              <a:t>Motor Neuron</a:t>
            </a:r>
          </a:p>
          <a:p>
            <a:pPr lvl="1"/>
            <a:r>
              <a:rPr lang="en-US" altLang="en-US" dirty="0" smtClean="0"/>
              <a:t>Connects the central nervous system to a muscle or a gland </a:t>
            </a:r>
            <a:r>
              <a:rPr lang="en-US" altLang="en-US" sz="2600" dirty="0" smtClean="0"/>
              <a:t>(also called </a:t>
            </a:r>
            <a:r>
              <a:rPr lang="en-US" altLang="en-US" sz="2600" i="1" dirty="0" smtClean="0">
                <a:solidFill>
                  <a:schemeClr val="accent1"/>
                </a:solidFill>
              </a:rPr>
              <a:t>efferent</a:t>
            </a:r>
            <a:r>
              <a:rPr lang="en-US" altLang="en-US" sz="2600" dirty="0" smtClean="0"/>
              <a:t> neurons)</a:t>
            </a:r>
          </a:p>
          <a:p>
            <a:r>
              <a:rPr lang="en-US" altLang="en-US" b="1" dirty="0" smtClean="0"/>
              <a:t>Sensory Neuron</a:t>
            </a:r>
          </a:p>
          <a:p>
            <a:pPr lvl="1"/>
            <a:r>
              <a:rPr lang="en-US" altLang="en-US" dirty="0" smtClean="0"/>
              <a:t>Connects a sensory receptor to the central nervous system </a:t>
            </a:r>
            <a:r>
              <a:rPr lang="en-US" altLang="en-US" sz="2600" dirty="0" smtClean="0"/>
              <a:t>(also called </a:t>
            </a:r>
            <a:r>
              <a:rPr lang="en-US" altLang="en-US" sz="2600" i="1" dirty="0" smtClean="0">
                <a:solidFill>
                  <a:schemeClr val="accent1"/>
                </a:solidFill>
              </a:rPr>
              <a:t>afferent</a:t>
            </a:r>
            <a:r>
              <a:rPr lang="en-US" altLang="en-US" sz="2600" dirty="0" smtClean="0"/>
              <a:t> neurons)</a:t>
            </a:r>
          </a:p>
          <a:p>
            <a:r>
              <a:rPr lang="en-US" altLang="en-US" b="1" dirty="0" smtClean="0"/>
              <a:t>Interneuron</a:t>
            </a:r>
            <a:r>
              <a:rPr lang="en-US" altLang="en-US" dirty="0" smtClean="0"/>
              <a:t> </a:t>
            </a:r>
            <a:r>
              <a:rPr lang="en-US" altLang="en-US" sz="2400" dirty="0" smtClean="0"/>
              <a:t>(or </a:t>
            </a:r>
            <a:r>
              <a:rPr lang="en-US" altLang="en-US" sz="2400" i="1" dirty="0" smtClean="0">
                <a:solidFill>
                  <a:schemeClr val="accent1"/>
                </a:solidFill>
              </a:rPr>
              <a:t>Association</a:t>
            </a:r>
            <a:r>
              <a:rPr lang="en-US" altLang="en-US" sz="2400" dirty="0" smtClean="0"/>
              <a:t> Neuron)</a:t>
            </a:r>
          </a:p>
          <a:p>
            <a:pPr lvl="1"/>
            <a:r>
              <a:rPr lang="en-US" altLang="en-US" dirty="0" smtClean="0"/>
              <a:t>Connect sensory neurons to motor neurons</a:t>
            </a:r>
          </a:p>
          <a:p>
            <a:pPr lvl="1"/>
            <a:r>
              <a:rPr lang="en-US" altLang="en-US" dirty="0"/>
              <a:t>Connects two or more </a:t>
            </a:r>
            <a:r>
              <a:rPr lang="en-US" altLang="en-US" dirty="0" smtClean="0"/>
              <a:t>neurons</a:t>
            </a:r>
          </a:p>
          <a:p>
            <a:pPr lvl="1"/>
            <a:r>
              <a:rPr lang="en-US" altLang="en-US" dirty="0" smtClean="0"/>
              <a:t>Found in CNS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neuron"/>
          <p:cNvPicPr>
            <a:picLocks noChangeAspect="1" noChangeArrowheads="1"/>
          </p:cNvPicPr>
          <p:nvPr/>
        </p:nvPicPr>
        <p:blipFill>
          <a:blip r:embed="rId2" cstate="print"/>
          <a:srcRect/>
          <a:stretch>
            <a:fillRect/>
          </a:stretch>
        </p:blipFill>
        <p:spPr bwMode="auto">
          <a:xfrm>
            <a:off x="248516" y="1196974"/>
            <a:ext cx="8642350" cy="5419725"/>
          </a:xfrm>
          <a:prstGeom prst="rect">
            <a:avLst/>
          </a:prstGeom>
          <a:noFill/>
        </p:spPr>
      </p:pic>
      <p:sp>
        <p:nvSpPr>
          <p:cNvPr id="33794" name="Rectangle 2"/>
          <p:cNvSpPr>
            <a:spLocks noGrp="1" noChangeArrowheads="1"/>
          </p:cNvSpPr>
          <p:nvPr>
            <p:ph type="title"/>
          </p:nvPr>
        </p:nvSpPr>
        <p:spPr>
          <a:xfrm>
            <a:off x="827088" y="333375"/>
            <a:ext cx="7696200" cy="914400"/>
          </a:xfrm>
        </p:spPr>
        <p:txBody>
          <a:bodyPr/>
          <a:lstStyle/>
          <a:p>
            <a:r>
              <a:rPr lang="en-US" dirty="0"/>
              <a:t>The Neuron</a:t>
            </a:r>
          </a:p>
        </p:txBody>
      </p:sp>
      <p:sp>
        <p:nvSpPr>
          <p:cNvPr id="33799" name="Text Box 7"/>
          <p:cNvSpPr txBox="1">
            <a:spLocks noChangeArrowheads="1"/>
          </p:cNvSpPr>
          <p:nvPr/>
        </p:nvSpPr>
        <p:spPr bwMode="auto">
          <a:xfrm>
            <a:off x="395288" y="1484313"/>
            <a:ext cx="8064500" cy="641350"/>
          </a:xfrm>
          <a:prstGeom prst="rect">
            <a:avLst/>
          </a:prstGeom>
          <a:solidFill>
            <a:schemeClr val="bg1"/>
          </a:solidFill>
          <a:ln w="9525">
            <a:noFill/>
            <a:miter lim="800000"/>
            <a:headEnd/>
            <a:tailEnd/>
          </a:ln>
          <a:effectLst/>
        </p:spPr>
        <p:txBody>
          <a:bodyPr>
            <a:spAutoFit/>
          </a:bodyPr>
          <a:lstStyle/>
          <a:p>
            <a:pPr>
              <a:spcBef>
                <a:spcPct val="50000"/>
              </a:spcBef>
            </a:pPr>
            <a:r>
              <a:rPr lang="en-US" b="1"/>
              <a:t>Dendrite</a:t>
            </a:r>
            <a:r>
              <a:rPr lang="en-US"/>
              <a:t> – receives information from receptors or other neurons and conducts nerve impulses toward the cell body.</a:t>
            </a:r>
          </a:p>
        </p:txBody>
      </p:sp>
      <p:sp>
        <p:nvSpPr>
          <p:cNvPr id="33800" name="Text Box 8"/>
          <p:cNvSpPr txBox="1">
            <a:spLocks noChangeArrowheads="1"/>
          </p:cNvSpPr>
          <p:nvPr/>
        </p:nvSpPr>
        <p:spPr bwMode="auto">
          <a:xfrm>
            <a:off x="539750" y="2565400"/>
            <a:ext cx="5041900" cy="366713"/>
          </a:xfrm>
          <a:prstGeom prst="rect">
            <a:avLst/>
          </a:prstGeom>
          <a:solidFill>
            <a:schemeClr val="bg2"/>
          </a:solidFill>
          <a:ln w="9525">
            <a:noFill/>
            <a:miter lim="800000"/>
            <a:headEnd/>
            <a:tailEnd/>
          </a:ln>
          <a:effectLst/>
        </p:spPr>
        <p:txBody>
          <a:bodyPr>
            <a:spAutoFit/>
          </a:bodyPr>
          <a:lstStyle/>
          <a:p>
            <a:pPr>
              <a:spcBef>
                <a:spcPct val="50000"/>
              </a:spcBef>
            </a:pPr>
            <a:r>
              <a:rPr lang="en-US" b="1"/>
              <a:t>Cell Body</a:t>
            </a:r>
            <a:r>
              <a:rPr lang="en-US"/>
              <a:t> – contains nucleus and organelles</a:t>
            </a:r>
          </a:p>
        </p:txBody>
      </p:sp>
      <p:sp>
        <p:nvSpPr>
          <p:cNvPr id="33801" name="Text Box 9"/>
          <p:cNvSpPr txBox="1">
            <a:spLocks noChangeArrowheads="1"/>
          </p:cNvSpPr>
          <p:nvPr/>
        </p:nvSpPr>
        <p:spPr bwMode="auto">
          <a:xfrm>
            <a:off x="554037" y="6183315"/>
            <a:ext cx="6408737" cy="366712"/>
          </a:xfrm>
          <a:prstGeom prst="rect">
            <a:avLst/>
          </a:prstGeom>
          <a:solidFill>
            <a:schemeClr val="bg1"/>
          </a:solidFill>
          <a:ln w="9525">
            <a:noFill/>
            <a:miter lim="800000"/>
            <a:headEnd/>
            <a:tailEnd/>
          </a:ln>
          <a:effectLst/>
        </p:spPr>
        <p:txBody>
          <a:bodyPr>
            <a:spAutoFit/>
          </a:bodyPr>
          <a:lstStyle/>
          <a:p>
            <a:pPr>
              <a:spcBef>
                <a:spcPct val="50000"/>
              </a:spcBef>
            </a:pPr>
            <a:r>
              <a:rPr lang="en-US" b="1" dirty="0"/>
              <a:t>Axon</a:t>
            </a:r>
            <a:r>
              <a:rPr lang="en-US" dirty="0"/>
              <a:t> – conducts nerve impulses away from the cell body</a:t>
            </a:r>
          </a:p>
        </p:txBody>
      </p:sp>
      <p:sp>
        <p:nvSpPr>
          <p:cNvPr id="33802" name="Text Box 10"/>
          <p:cNvSpPr txBox="1">
            <a:spLocks noChangeArrowheads="1"/>
          </p:cNvSpPr>
          <p:nvPr/>
        </p:nvSpPr>
        <p:spPr bwMode="auto">
          <a:xfrm>
            <a:off x="2195513" y="4843463"/>
            <a:ext cx="6624637" cy="1200329"/>
          </a:xfrm>
          <a:prstGeom prst="rect">
            <a:avLst/>
          </a:prstGeom>
          <a:solidFill>
            <a:schemeClr val="bg2"/>
          </a:solidFill>
          <a:ln w="9525">
            <a:noFill/>
            <a:miter lim="800000"/>
            <a:headEnd/>
            <a:tailEnd/>
          </a:ln>
          <a:effectLst/>
        </p:spPr>
        <p:txBody>
          <a:bodyPr>
            <a:spAutoFit/>
          </a:bodyPr>
          <a:lstStyle/>
          <a:p>
            <a:pPr lvl="1"/>
            <a:r>
              <a:rPr lang="en-US" b="1" dirty="0"/>
              <a:t>Myelin</a:t>
            </a:r>
            <a:r>
              <a:rPr lang="en-US" dirty="0"/>
              <a:t> – a fatty protein that covers the axon</a:t>
            </a:r>
          </a:p>
          <a:p>
            <a:pPr lvl="2"/>
            <a:r>
              <a:rPr lang="en-US" dirty="0" smtClean="0"/>
              <a:t>Insulate </a:t>
            </a:r>
            <a:r>
              <a:rPr lang="en-US" dirty="0"/>
              <a:t>the axon allowing nerve impulses to travel faster</a:t>
            </a:r>
          </a:p>
          <a:p>
            <a:pPr lvl="2"/>
            <a:r>
              <a:rPr lang="en-US" dirty="0" smtClean="0"/>
              <a:t>(</a:t>
            </a:r>
            <a:r>
              <a:rPr lang="en-US" dirty="0" err="1" smtClean="0"/>
              <a:t>Myelination</a:t>
            </a:r>
            <a:r>
              <a:rPr lang="en-US" dirty="0" smtClean="0"/>
              <a:t> </a:t>
            </a:r>
            <a:r>
              <a:rPr lang="en-US" dirty="0"/>
              <a:t>is only found outside the brain and spinal </a:t>
            </a:r>
            <a:r>
              <a:rPr lang="en-US" dirty="0" smtClean="0"/>
              <a:t>cord)</a:t>
            </a:r>
            <a:endParaRPr lang="en-US" dirty="0"/>
          </a:p>
        </p:txBody>
      </p:sp>
      <p:sp>
        <p:nvSpPr>
          <p:cNvPr id="33803" name="Text Box 11"/>
          <p:cNvSpPr txBox="1">
            <a:spLocks noChangeArrowheads="1"/>
          </p:cNvSpPr>
          <p:nvPr/>
        </p:nvSpPr>
        <p:spPr bwMode="auto">
          <a:xfrm>
            <a:off x="1763713" y="2997200"/>
            <a:ext cx="6121400" cy="915988"/>
          </a:xfrm>
          <a:prstGeom prst="rect">
            <a:avLst/>
          </a:prstGeom>
          <a:solidFill>
            <a:schemeClr val="bg1"/>
          </a:solidFill>
          <a:ln w="9525">
            <a:noFill/>
            <a:miter lim="800000"/>
            <a:headEnd/>
            <a:tailEnd/>
          </a:ln>
          <a:effectLst/>
        </p:spPr>
        <p:txBody>
          <a:bodyPr>
            <a:spAutoFit/>
          </a:bodyPr>
          <a:lstStyle/>
          <a:p>
            <a:pPr lvl="1"/>
            <a:r>
              <a:rPr lang="en-US" b="1"/>
              <a:t>Nodes of Ranvier</a:t>
            </a:r>
            <a:r>
              <a:rPr lang="en-US"/>
              <a:t> – gaps within the myelin sheath</a:t>
            </a:r>
          </a:p>
          <a:p>
            <a:pPr lvl="2"/>
            <a:r>
              <a:rPr lang="en-US"/>
              <a:t>Impulses jump from node-to-node therefore speeding up the impulses</a:t>
            </a:r>
          </a:p>
        </p:txBody>
      </p:sp>
      <p:sp>
        <p:nvSpPr>
          <p:cNvPr id="33804" name="Text Box 12"/>
          <p:cNvSpPr txBox="1">
            <a:spLocks noChangeArrowheads="1"/>
          </p:cNvSpPr>
          <p:nvPr/>
        </p:nvSpPr>
        <p:spPr bwMode="auto">
          <a:xfrm>
            <a:off x="827088" y="3933825"/>
            <a:ext cx="7561262" cy="915988"/>
          </a:xfrm>
          <a:prstGeom prst="rect">
            <a:avLst/>
          </a:prstGeom>
          <a:solidFill>
            <a:schemeClr val="bg2"/>
          </a:solidFill>
          <a:ln w="9525">
            <a:noFill/>
            <a:miter lim="800000"/>
            <a:headEnd/>
            <a:tailEnd/>
          </a:ln>
          <a:effectLst/>
        </p:spPr>
        <p:txBody>
          <a:bodyPr>
            <a:spAutoFit/>
          </a:bodyPr>
          <a:lstStyle/>
          <a:p>
            <a:pPr lvl="1"/>
            <a:r>
              <a:rPr lang="en-US" b="1"/>
              <a:t>Neurillemma</a:t>
            </a:r>
            <a:r>
              <a:rPr lang="en-US"/>
              <a:t> – delicate membrane that promotes regeneration of damaged neurons</a:t>
            </a:r>
          </a:p>
          <a:p>
            <a:pPr lvl="2"/>
            <a:r>
              <a:rPr lang="en-US"/>
              <a:t>Only found in myelinated neurons</a:t>
            </a:r>
          </a:p>
        </p:txBody>
      </p:sp>
      <p:sp>
        <p:nvSpPr>
          <p:cNvPr id="33805" name="Text Box 13"/>
          <p:cNvSpPr txBox="1">
            <a:spLocks noChangeArrowheads="1"/>
          </p:cNvSpPr>
          <p:nvPr/>
        </p:nvSpPr>
        <p:spPr bwMode="auto">
          <a:xfrm>
            <a:off x="827088" y="2205038"/>
            <a:ext cx="6840537" cy="366712"/>
          </a:xfrm>
          <a:prstGeom prst="rect">
            <a:avLst/>
          </a:prstGeom>
          <a:solidFill>
            <a:schemeClr val="bg1"/>
          </a:solidFill>
          <a:ln w="9525">
            <a:noFill/>
            <a:miter lim="800000"/>
            <a:headEnd/>
            <a:tailEnd/>
          </a:ln>
          <a:effectLst/>
        </p:spPr>
        <p:txBody>
          <a:bodyPr>
            <a:spAutoFit/>
          </a:bodyPr>
          <a:lstStyle/>
          <a:p>
            <a:pPr>
              <a:spcBef>
                <a:spcPct val="50000"/>
              </a:spcBef>
            </a:pPr>
            <a:r>
              <a:rPr lang="en-US" b="1" dirty="0" smtClean="0"/>
              <a:t>Schwann Cells</a:t>
            </a:r>
            <a:r>
              <a:rPr lang="en-US" dirty="0" smtClean="0"/>
              <a:t>– special type of cell that produces the myelin sheath</a:t>
            </a:r>
            <a:endParaRPr lang="en-US" dirty="0"/>
          </a:p>
        </p:txBody>
      </p:sp>
      <p:sp>
        <p:nvSpPr>
          <p:cNvPr id="2" name="Rectangle 1"/>
          <p:cNvSpPr/>
          <p:nvPr/>
        </p:nvSpPr>
        <p:spPr>
          <a:xfrm>
            <a:off x="3733800" y="229687"/>
            <a:ext cx="5048857" cy="369332"/>
          </a:xfrm>
          <a:prstGeom prst="rect">
            <a:avLst/>
          </a:prstGeom>
        </p:spPr>
        <p:txBody>
          <a:bodyPr wrap="square">
            <a:spAutoFit/>
          </a:bodyPr>
          <a:lstStyle/>
          <a:p>
            <a:r>
              <a:rPr lang="en-CA" dirty="0">
                <a:hlinkClick r:id="rId3"/>
              </a:rPr>
              <a:t>http://www.youtube.com/watch?v=36DSFSyxHw0</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checkerboard(across)">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3799"/>
                                        </p:tgtEl>
                                        <p:attrNameLst>
                                          <p:attrName>ppt_x</p:attrName>
                                        </p:attrNameLst>
                                      </p:cBhvr>
                                      <p:tavLst>
                                        <p:tav tm="0">
                                          <p:val>
                                            <p:strVal val="ppt_x"/>
                                          </p:val>
                                        </p:tav>
                                        <p:tav tm="100000">
                                          <p:val>
                                            <p:strVal val="ppt_x"/>
                                          </p:val>
                                        </p:tav>
                                      </p:tavLst>
                                    </p:anim>
                                    <p:anim calcmode="lin" valueType="num">
                                      <p:cBhvr additive="base">
                                        <p:cTn id="12" dur="500"/>
                                        <p:tgtEl>
                                          <p:spTgt spid="33799"/>
                                        </p:tgtEl>
                                        <p:attrNameLst>
                                          <p:attrName>ppt_y</p:attrName>
                                        </p:attrNameLst>
                                      </p:cBhvr>
                                      <p:tavLst>
                                        <p:tav tm="0">
                                          <p:val>
                                            <p:strVal val="ppt_y"/>
                                          </p:val>
                                        </p:tav>
                                        <p:tav tm="100000">
                                          <p:val>
                                            <p:strVal val="1+ppt_h/2"/>
                                          </p:val>
                                        </p:tav>
                                      </p:tavLst>
                                    </p:anim>
                                    <p:set>
                                      <p:cBhvr>
                                        <p:cTn id="13" dur="1" fill="hold">
                                          <p:stCondLst>
                                            <p:cond delay="499"/>
                                          </p:stCondLst>
                                        </p:cTn>
                                        <p:tgtEl>
                                          <p:spTgt spid="3379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checkerboard(across)">
                                      <p:cBhvr>
                                        <p:cTn id="18" dur="500"/>
                                        <p:tgtEl>
                                          <p:spTgt spid="3380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3800"/>
                                        </p:tgtEl>
                                        <p:attrNameLst>
                                          <p:attrName>ppt_x</p:attrName>
                                        </p:attrNameLst>
                                      </p:cBhvr>
                                      <p:tavLst>
                                        <p:tav tm="0">
                                          <p:val>
                                            <p:strVal val="ppt_x"/>
                                          </p:val>
                                        </p:tav>
                                        <p:tav tm="100000">
                                          <p:val>
                                            <p:strVal val="ppt_x"/>
                                          </p:val>
                                        </p:tav>
                                      </p:tavLst>
                                    </p:anim>
                                    <p:anim calcmode="lin" valueType="num">
                                      <p:cBhvr additive="base">
                                        <p:cTn id="23" dur="500"/>
                                        <p:tgtEl>
                                          <p:spTgt spid="33800"/>
                                        </p:tgtEl>
                                        <p:attrNameLst>
                                          <p:attrName>ppt_y</p:attrName>
                                        </p:attrNameLst>
                                      </p:cBhvr>
                                      <p:tavLst>
                                        <p:tav tm="0">
                                          <p:val>
                                            <p:strVal val="ppt_y"/>
                                          </p:val>
                                        </p:tav>
                                        <p:tav tm="100000">
                                          <p:val>
                                            <p:strVal val="1+ppt_h/2"/>
                                          </p:val>
                                        </p:tav>
                                      </p:tavLst>
                                    </p:anim>
                                    <p:set>
                                      <p:cBhvr>
                                        <p:cTn id="24" dur="1" fill="hold">
                                          <p:stCondLst>
                                            <p:cond delay="499"/>
                                          </p:stCondLst>
                                        </p:cTn>
                                        <p:tgtEl>
                                          <p:spTgt spid="338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3801"/>
                                        </p:tgtEl>
                                        <p:attrNameLst>
                                          <p:attrName>style.visibility</p:attrName>
                                        </p:attrNameLst>
                                      </p:cBhvr>
                                      <p:to>
                                        <p:strVal val="visible"/>
                                      </p:to>
                                    </p:set>
                                    <p:animEffect transition="in" filter="checkerboard(across)">
                                      <p:cBhvr>
                                        <p:cTn id="29" dur="500"/>
                                        <p:tgtEl>
                                          <p:spTgt spid="3380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33801"/>
                                        </p:tgtEl>
                                        <p:attrNameLst>
                                          <p:attrName>ppt_x</p:attrName>
                                        </p:attrNameLst>
                                      </p:cBhvr>
                                      <p:tavLst>
                                        <p:tav tm="0">
                                          <p:val>
                                            <p:strVal val="ppt_x"/>
                                          </p:val>
                                        </p:tav>
                                        <p:tav tm="100000">
                                          <p:val>
                                            <p:strVal val="ppt_x"/>
                                          </p:val>
                                        </p:tav>
                                      </p:tavLst>
                                    </p:anim>
                                    <p:anim calcmode="lin" valueType="num">
                                      <p:cBhvr additive="base">
                                        <p:cTn id="34" dur="500"/>
                                        <p:tgtEl>
                                          <p:spTgt spid="33801"/>
                                        </p:tgtEl>
                                        <p:attrNameLst>
                                          <p:attrName>ppt_y</p:attrName>
                                        </p:attrNameLst>
                                      </p:cBhvr>
                                      <p:tavLst>
                                        <p:tav tm="0">
                                          <p:val>
                                            <p:strVal val="ppt_y"/>
                                          </p:val>
                                        </p:tav>
                                        <p:tav tm="100000">
                                          <p:val>
                                            <p:strVal val="1+ppt_h/2"/>
                                          </p:val>
                                        </p:tav>
                                      </p:tavLst>
                                    </p:anim>
                                    <p:set>
                                      <p:cBhvr>
                                        <p:cTn id="35" dur="1" fill="hold">
                                          <p:stCondLst>
                                            <p:cond delay="499"/>
                                          </p:stCondLst>
                                        </p:cTn>
                                        <p:tgtEl>
                                          <p:spTgt spid="3380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3802"/>
                                        </p:tgtEl>
                                        <p:attrNameLst>
                                          <p:attrName>style.visibility</p:attrName>
                                        </p:attrNameLst>
                                      </p:cBhvr>
                                      <p:to>
                                        <p:strVal val="visible"/>
                                      </p:to>
                                    </p:set>
                                    <p:animEffect transition="in" filter="checkerboard(across)">
                                      <p:cBhvr>
                                        <p:cTn id="40" dur="500"/>
                                        <p:tgtEl>
                                          <p:spTgt spid="3380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33802"/>
                                        </p:tgtEl>
                                        <p:attrNameLst>
                                          <p:attrName>ppt_x</p:attrName>
                                        </p:attrNameLst>
                                      </p:cBhvr>
                                      <p:tavLst>
                                        <p:tav tm="0">
                                          <p:val>
                                            <p:strVal val="ppt_x"/>
                                          </p:val>
                                        </p:tav>
                                        <p:tav tm="100000">
                                          <p:val>
                                            <p:strVal val="ppt_x"/>
                                          </p:val>
                                        </p:tav>
                                      </p:tavLst>
                                    </p:anim>
                                    <p:anim calcmode="lin" valueType="num">
                                      <p:cBhvr additive="base">
                                        <p:cTn id="45" dur="500"/>
                                        <p:tgtEl>
                                          <p:spTgt spid="33802"/>
                                        </p:tgtEl>
                                        <p:attrNameLst>
                                          <p:attrName>ppt_y</p:attrName>
                                        </p:attrNameLst>
                                      </p:cBhvr>
                                      <p:tavLst>
                                        <p:tav tm="0">
                                          <p:val>
                                            <p:strVal val="ppt_y"/>
                                          </p:val>
                                        </p:tav>
                                        <p:tav tm="100000">
                                          <p:val>
                                            <p:strVal val="1+ppt_h/2"/>
                                          </p:val>
                                        </p:tav>
                                      </p:tavLst>
                                    </p:anim>
                                    <p:set>
                                      <p:cBhvr>
                                        <p:cTn id="46" dur="1" fill="hold">
                                          <p:stCondLst>
                                            <p:cond delay="499"/>
                                          </p:stCondLst>
                                        </p:cTn>
                                        <p:tgtEl>
                                          <p:spTgt spid="3380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3803"/>
                                        </p:tgtEl>
                                        <p:attrNameLst>
                                          <p:attrName>style.visibility</p:attrName>
                                        </p:attrNameLst>
                                      </p:cBhvr>
                                      <p:to>
                                        <p:strVal val="visible"/>
                                      </p:to>
                                    </p:set>
                                    <p:animEffect transition="in" filter="checkerboard(across)">
                                      <p:cBhvr>
                                        <p:cTn id="51" dur="500"/>
                                        <p:tgtEl>
                                          <p:spTgt spid="3380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33803"/>
                                        </p:tgtEl>
                                        <p:attrNameLst>
                                          <p:attrName>ppt_x</p:attrName>
                                        </p:attrNameLst>
                                      </p:cBhvr>
                                      <p:tavLst>
                                        <p:tav tm="0">
                                          <p:val>
                                            <p:strVal val="ppt_x"/>
                                          </p:val>
                                        </p:tav>
                                        <p:tav tm="100000">
                                          <p:val>
                                            <p:strVal val="ppt_x"/>
                                          </p:val>
                                        </p:tav>
                                      </p:tavLst>
                                    </p:anim>
                                    <p:anim calcmode="lin" valueType="num">
                                      <p:cBhvr additive="base">
                                        <p:cTn id="56" dur="500"/>
                                        <p:tgtEl>
                                          <p:spTgt spid="33803"/>
                                        </p:tgtEl>
                                        <p:attrNameLst>
                                          <p:attrName>ppt_y</p:attrName>
                                        </p:attrNameLst>
                                      </p:cBhvr>
                                      <p:tavLst>
                                        <p:tav tm="0">
                                          <p:val>
                                            <p:strVal val="ppt_y"/>
                                          </p:val>
                                        </p:tav>
                                        <p:tav tm="100000">
                                          <p:val>
                                            <p:strVal val="1+ppt_h/2"/>
                                          </p:val>
                                        </p:tav>
                                      </p:tavLst>
                                    </p:anim>
                                    <p:set>
                                      <p:cBhvr>
                                        <p:cTn id="57" dur="1" fill="hold">
                                          <p:stCondLst>
                                            <p:cond delay="499"/>
                                          </p:stCondLst>
                                        </p:cTn>
                                        <p:tgtEl>
                                          <p:spTgt spid="3380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3804"/>
                                        </p:tgtEl>
                                        <p:attrNameLst>
                                          <p:attrName>style.visibility</p:attrName>
                                        </p:attrNameLst>
                                      </p:cBhvr>
                                      <p:to>
                                        <p:strVal val="visible"/>
                                      </p:to>
                                    </p:set>
                                    <p:animEffect transition="in" filter="checkerboard(across)">
                                      <p:cBhvr>
                                        <p:cTn id="62" dur="500"/>
                                        <p:tgtEl>
                                          <p:spTgt spid="3380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3804"/>
                                        </p:tgtEl>
                                        <p:attrNameLst>
                                          <p:attrName>ppt_x</p:attrName>
                                        </p:attrNameLst>
                                      </p:cBhvr>
                                      <p:tavLst>
                                        <p:tav tm="0">
                                          <p:val>
                                            <p:strVal val="ppt_x"/>
                                          </p:val>
                                        </p:tav>
                                        <p:tav tm="100000">
                                          <p:val>
                                            <p:strVal val="ppt_x"/>
                                          </p:val>
                                        </p:tav>
                                      </p:tavLst>
                                    </p:anim>
                                    <p:anim calcmode="lin" valueType="num">
                                      <p:cBhvr additive="base">
                                        <p:cTn id="67" dur="500"/>
                                        <p:tgtEl>
                                          <p:spTgt spid="33804"/>
                                        </p:tgtEl>
                                        <p:attrNameLst>
                                          <p:attrName>ppt_y</p:attrName>
                                        </p:attrNameLst>
                                      </p:cBhvr>
                                      <p:tavLst>
                                        <p:tav tm="0">
                                          <p:val>
                                            <p:strVal val="ppt_y"/>
                                          </p:val>
                                        </p:tav>
                                        <p:tav tm="100000">
                                          <p:val>
                                            <p:strVal val="1+ppt_h/2"/>
                                          </p:val>
                                        </p:tav>
                                      </p:tavLst>
                                    </p:anim>
                                    <p:set>
                                      <p:cBhvr>
                                        <p:cTn id="68" dur="1" fill="hold">
                                          <p:stCondLst>
                                            <p:cond delay="499"/>
                                          </p:stCondLst>
                                        </p:cTn>
                                        <p:tgtEl>
                                          <p:spTgt spid="3380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3805"/>
                                        </p:tgtEl>
                                        <p:attrNameLst>
                                          <p:attrName>style.visibility</p:attrName>
                                        </p:attrNameLst>
                                      </p:cBhvr>
                                      <p:to>
                                        <p:strVal val="visible"/>
                                      </p:to>
                                    </p:set>
                                    <p:animEffect transition="in" filter="checkerboard(across)">
                                      <p:cBhvr>
                                        <p:cTn id="73" dur="500"/>
                                        <p:tgtEl>
                                          <p:spTgt spid="33805"/>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33805"/>
                                        </p:tgtEl>
                                        <p:attrNameLst>
                                          <p:attrName>ppt_x</p:attrName>
                                        </p:attrNameLst>
                                      </p:cBhvr>
                                      <p:tavLst>
                                        <p:tav tm="0">
                                          <p:val>
                                            <p:strVal val="ppt_x"/>
                                          </p:val>
                                        </p:tav>
                                        <p:tav tm="100000">
                                          <p:val>
                                            <p:strVal val="ppt_x"/>
                                          </p:val>
                                        </p:tav>
                                      </p:tavLst>
                                    </p:anim>
                                    <p:anim calcmode="lin" valueType="num">
                                      <p:cBhvr additive="base">
                                        <p:cTn id="78" dur="500"/>
                                        <p:tgtEl>
                                          <p:spTgt spid="33805"/>
                                        </p:tgtEl>
                                        <p:attrNameLst>
                                          <p:attrName>ppt_y</p:attrName>
                                        </p:attrNameLst>
                                      </p:cBhvr>
                                      <p:tavLst>
                                        <p:tav tm="0">
                                          <p:val>
                                            <p:strVal val="ppt_y"/>
                                          </p:val>
                                        </p:tav>
                                        <p:tav tm="100000">
                                          <p:val>
                                            <p:strVal val="1+ppt_h/2"/>
                                          </p:val>
                                        </p:tav>
                                      </p:tavLst>
                                    </p:anim>
                                    <p:set>
                                      <p:cBhvr>
                                        <p:cTn id="79" dur="1" fill="hold">
                                          <p:stCondLst>
                                            <p:cond delay="499"/>
                                          </p:stCondLst>
                                        </p:cTn>
                                        <p:tgtEl>
                                          <p:spTgt spid="338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799" grpId="1" animBg="1"/>
      <p:bldP spid="33800" grpId="0" animBg="1"/>
      <p:bldP spid="33800" grpId="1" animBg="1"/>
      <p:bldP spid="33801" grpId="0" animBg="1"/>
      <p:bldP spid="33801" grpId="1" animBg="1"/>
      <p:bldP spid="33802" grpId="0" animBg="1"/>
      <p:bldP spid="33802" grpId="1" animBg="1"/>
      <p:bldP spid="33803" grpId="0" animBg="1"/>
      <p:bldP spid="33803" grpId="1" animBg="1"/>
      <p:bldP spid="33804" grpId="0" animBg="1"/>
      <p:bldP spid="33804" grpId="1" animBg="1"/>
      <p:bldP spid="33805" grpId="0" animBg="1"/>
      <p:bldP spid="338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a:xfrm>
            <a:off x="1435608" y="685800"/>
            <a:ext cx="7498080" cy="4800600"/>
          </a:xfrm>
        </p:spPr>
        <p:txBody>
          <a:bodyPr/>
          <a:lstStyle/>
          <a:p>
            <a:endParaRPr lang="en-US" dirty="0" smtClean="0"/>
          </a:p>
          <a:p>
            <a:r>
              <a:rPr lang="en-US" dirty="0" smtClean="0"/>
              <a:t>Read p. 408-411 from text and Complete 66 word summary</a:t>
            </a:r>
          </a:p>
          <a:p>
            <a:r>
              <a:rPr lang="en-US" dirty="0" smtClean="0"/>
              <a:t>Complete Sections A thru C in your Notes Package</a:t>
            </a:r>
          </a:p>
          <a:p>
            <a:r>
              <a:rPr lang="en-US" dirty="0" smtClean="0"/>
              <a:t>Color and Label Neuron Diagram</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57200" y="3962400"/>
            <a:ext cx="8560607" cy="2714644"/>
          </a:xfrm>
          <a:prstGeom prst="rect">
            <a:avLst/>
          </a:prstGeom>
          <a:noFill/>
          <a:ln w="9525">
            <a:noFill/>
            <a:miter lim="800000"/>
            <a:headEnd/>
            <a:tailEnd/>
          </a:ln>
        </p:spPr>
      </p:pic>
    </p:spTree>
    <p:extLst>
      <p:ext uri="{BB962C8B-B14F-4D97-AF65-F5344CB8AC3E}">
        <p14:creationId xmlns:p14="http://schemas.microsoft.com/office/powerpoint/2010/main" val="29928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7498080" cy="1143000"/>
          </a:xfrm>
        </p:spPr>
        <p:txBody>
          <a:bodyPr/>
          <a:lstStyle/>
          <a:p>
            <a:r>
              <a:rPr lang="en-US" altLang="en-US" dirty="0"/>
              <a:t>Structure of a Neuron</a:t>
            </a:r>
          </a:p>
        </p:txBody>
      </p:sp>
      <p:pic>
        <p:nvPicPr>
          <p:cNvPr id="5124" name="Picture 4"/>
          <p:cNvPicPr>
            <a:picLocks noChangeAspect="1" noChangeArrowheads="1"/>
          </p:cNvPicPr>
          <p:nvPr/>
        </p:nvPicPr>
        <p:blipFill>
          <a:blip r:embed="rId2" cstate="print"/>
          <a:srcRect/>
          <a:stretch>
            <a:fillRect/>
          </a:stretch>
        </p:blipFill>
        <p:spPr bwMode="auto">
          <a:xfrm>
            <a:off x="4724400" y="914400"/>
            <a:ext cx="4113212" cy="4800600"/>
          </a:xfrm>
          <a:prstGeom prst="rect">
            <a:avLst/>
          </a:prstGeom>
          <a:noFill/>
        </p:spPr>
      </p:pic>
      <p:sp>
        <p:nvSpPr>
          <p:cNvPr id="5129" name="Text Box 9"/>
          <p:cNvSpPr txBox="1">
            <a:spLocks noChangeArrowheads="1"/>
          </p:cNvSpPr>
          <p:nvPr/>
        </p:nvSpPr>
        <p:spPr bwMode="auto">
          <a:xfrm>
            <a:off x="6096000" y="5638800"/>
            <a:ext cx="3048000" cy="457200"/>
          </a:xfrm>
          <a:prstGeom prst="rect">
            <a:avLst/>
          </a:prstGeom>
          <a:noFill/>
          <a:ln w="9525">
            <a:noFill/>
            <a:miter lim="800000"/>
            <a:headEnd/>
            <a:tailEnd/>
          </a:ln>
          <a:effectLst/>
        </p:spPr>
        <p:txBody>
          <a:bodyPr>
            <a:spAutoFit/>
          </a:bodyPr>
          <a:lstStyle/>
          <a:p>
            <a:pPr>
              <a:spcBef>
                <a:spcPct val="50000"/>
              </a:spcBef>
            </a:pPr>
            <a:r>
              <a:rPr lang="en-US" altLang="en-US" dirty="0"/>
              <a:t>From Nelson Biology</a:t>
            </a:r>
          </a:p>
        </p:txBody>
      </p:sp>
      <p:pic>
        <p:nvPicPr>
          <p:cNvPr id="11" name="Picture 6"/>
          <p:cNvPicPr>
            <a:picLocks noChangeAspect="1" noChangeArrowheads="1"/>
          </p:cNvPicPr>
          <p:nvPr/>
        </p:nvPicPr>
        <p:blipFill>
          <a:blip r:embed="rId3" cstate="print"/>
          <a:srcRect/>
          <a:stretch>
            <a:fillRect/>
          </a:stretch>
        </p:blipFill>
        <p:spPr bwMode="auto">
          <a:xfrm>
            <a:off x="0" y="990600"/>
            <a:ext cx="3949700" cy="3924300"/>
          </a:xfrm>
          <a:prstGeom prst="rect">
            <a:avLst/>
          </a:prstGeom>
          <a:noFill/>
          <a:ln w="9525">
            <a:noFill/>
            <a:miter lim="800000"/>
            <a:headEnd/>
            <a:tailEnd/>
          </a:ln>
          <a:effectLst/>
        </p:spPr>
      </p:pic>
      <p:pic>
        <p:nvPicPr>
          <p:cNvPr id="12" name="Picture 7"/>
          <p:cNvPicPr>
            <a:picLocks noChangeAspect="1" noChangeArrowheads="1"/>
          </p:cNvPicPr>
          <p:nvPr/>
        </p:nvPicPr>
        <p:blipFill>
          <a:blip r:embed="rId4" cstate="print"/>
          <a:srcRect/>
          <a:stretch>
            <a:fillRect/>
          </a:stretch>
        </p:blipFill>
        <p:spPr bwMode="auto">
          <a:xfrm>
            <a:off x="0" y="4495800"/>
            <a:ext cx="4724400" cy="2168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4419600" cy="1143000"/>
          </a:xfrm>
        </p:spPr>
        <p:txBody>
          <a:bodyPr>
            <a:normAutofit fontScale="90000"/>
          </a:bodyPr>
          <a:lstStyle/>
          <a:p>
            <a:pPr algn="ctr" eaLnBrk="1" hangingPunct="1"/>
            <a:r>
              <a:rPr lang="en-CA" sz="4000" smtClean="0"/>
              <a:t>The Job of Schwaan cells = </a:t>
            </a:r>
            <a:r>
              <a:rPr lang="en-CA" sz="3200" smtClean="0"/>
              <a:t>Wrap Axons</a:t>
            </a:r>
            <a:r>
              <a:rPr lang="en-CA" sz="4000" smtClean="0"/>
              <a:t>!</a:t>
            </a:r>
          </a:p>
        </p:txBody>
      </p:sp>
      <p:sp>
        <p:nvSpPr>
          <p:cNvPr id="37891" name="Rectangle 3"/>
          <p:cNvSpPr>
            <a:spLocks noGrp="1" noChangeArrowheads="1"/>
          </p:cNvSpPr>
          <p:nvPr>
            <p:ph type="body" idx="1"/>
          </p:nvPr>
        </p:nvSpPr>
        <p:spPr>
          <a:xfrm>
            <a:off x="762000" y="1170709"/>
            <a:ext cx="7742237" cy="4953000"/>
          </a:xfrm>
        </p:spPr>
        <p:txBody>
          <a:bodyPr>
            <a:normAutofit/>
          </a:bodyPr>
          <a:lstStyle/>
          <a:p>
            <a:pPr eaLnBrk="1" hangingPunct="1">
              <a:defRPr/>
            </a:pPr>
            <a:r>
              <a:rPr lang="en-CA" u="sng" dirty="0" err="1" smtClean="0">
                <a:solidFill>
                  <a:srgbClr val="990000"/>
                </a:solidFill>
                <a:effectLst>
                  <a:outerShdw blurRad="38100" dist="38100" dir="2700000" algn="tl">
                    <a:srgbClr val="C0C0C0"/>
                  </a:outerShdw>
                </a:effectLst>
              </a:rPr>
              <a:t>Schwaan</a:t>
            </a:r>
            <a:r>
              <a:rPr lang="en-CA" u="sng" dirty="0" smtClean="0">
                <a:solidFill>
                  <a:srgbClr val="990000"/>
                </a:solidFill>
                <a:effectLst>
                  <a:outerShdw blurRad="38100" dist="38100" dir="2700000" algn="tl">
                    <a:srgbClr val="C0C0C0"/>
                  </a:outerShdw>
                </a:effectLst>
              </a:rPr>
              <a:t> cells:</a:t>
            </a:r>
          </a:p>
          <a:p>
            <a:pPr eaLnBrk="1" hangingPunct="1">
              <a:defRPr/>
            </a:pPr>
            <a:r>
              <a:rPr lang="en-CA" dirty="0" smtClean="0">
                <a:solidFill>
                  <a:srgbClr val="3333CC"/>
                </a:solidFill>
              </a:rPr>
              <a:t>Nourish</a:t>
            </a:r>
            <a:r>
              <a:rPr lang="en-CA" dirty="0" smtClean="0"/>
              <a:t> the axon</a:t>
            </a:r>
          </a:p>
          <a:p>
            <a:pPr eaLnBrk="1" hangingPunct="1">
              <a:defRPr/>
            </a:pPr>
            <a:r>
              <a:rPr lang="en-CA" dirty="0" smtClean="0"/>
              <a:t>Provide </a:t>
            </a:r>
            <a:r>
              <a:rPr lang="en-CA" dirty="0" smtClean="0">
                <a:solidFill>
                  <a:srgbClr val="990000"/>
                </a:solidFill>
              </a:rPr>
              <a:t>insulation (myelin)</a:t>
            </a:r>
          </a:p>
          <a:p>
            <a:pPr eaLnBrk="1" hangingPunct="1">
              <a:defRPr/>
            </a:pPr>
            <a:r>
              <a:rPr lang="en-CA" dirty="0" smtClean="0">
                <a:solidFill>
                  <a:srgbClr val="3333CC"/>
                </a:solidFill>
              </a:rPr>
              <a:t>Repair</a:t>
            </a:r>
            <a:r>
              <a:rPr lang="en-CA" dirty="0" smtClean="0"/>
              <a:t> axon damage (</a:t>
            </a:r>
            <a:r>
              <a:rPr lang="en-CA" dirty="0" err="1" smtClean="0"/>
              <a:t>neurilemma</a:t>
            </a:r>
            <a:r>
              <a:rPr lang="en-CA" dirty="0" smtClean="0"/>
              <a:t>)</a:t>
            </a:r>
          </a:p>
          <a:p>
            <a:pPr eaLnBrk="1" hangingPunct="1">
              <a:defRPr/>
            </a:pPr>
            <a:r>
              <a:rPr lang="en-CA" dirty="0" smtClean="0"/>
              <a:t>Found mainly in </a:t>
            </a:r>
            <a:r>
              <a:rPr lang="en-CA" dirty="0" smtClean="0">
                <a:solidFill>
                  <a:srgbClr val="990000"/>
                </a:solidFill>
              </a:rPr>
              <a:t>PNS</a:t>
            </a:r>
          </a:p>
        </p:txBody>
      </p:sp>
      <p:pic>
        <p:nvPicPr>
          <p:cNvPr id="1026" name="Picture 2" descr="http://www.trackingvaccinations.com/allfiles/schwann-seq-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09600"/>
            <a:ext cx="3571875" cy="1657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rrowheads="1"/>
          </p:cNvPicPr>
          <p:nvPr/>
        </p:nvPicPr>
        <p:blipFill>
          <a:blip r:embed="rId5">
            <a:extLst>
              <a:ext uri="{28A0092B-C50C-407E-A947-70E740481C1C}">
                <a14:useLocalDpi xmlns:a14="http://schemas.microsoft.com/office/drawing/2010/main" val="0"/>
              </a:ext>
            </a:extLst>
          </a:blip>
          <a:srcRect l="9975" t="6689" b="9393"/>
          <a:stretch>
            <a:fillRect/>
          </a:stretch>
        </p:blipFill>
        <p:spPr bwMode="auto">
          <a:xfrm>
            <a:off x="762000" y="4141930"/>
            <a:ext cx="46386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5400675" y="3352800"/>
            <a:ext cx="3802495" cy="230832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CA" b="1" dirty="0" err="1"/>
              <a:t>Neurilemma</a:t>
            </a:r>
            <a:r>
              <a:rPr lang="en-CA" dirty="0"/>
              <a:t> = </a:t>
            </a:r>
          </a:p>
          <a:p>
            <a:pPr eaLnBrk="1" hangingPunct="1">
              <a:buFontTx/>
              <a:buChar char="•"/>
            </a:pPr>
            <a:r>
              <a:rPr lang="en-CA" dirty="0"/>
              <a:t>concentric rings around axon</a:t>
            </a:r>
          </a:p>
          <a:p>
            <a:pPr eaLnBrk="1" hangingPunct="1">
              <a:buFontTx/>
              <a:buChar char="•"/>
            </a:pPr>
            <a:r>
              <a:rPr lang="en-CA" dirty="0"/>
              <a:t>created by the </a:t>
            </a:r>
            <a:r>
              <a:rPr lang="en-CA" dirty="0" err="1"/>
              <a:t>Schwaan</a:t>
            </a:r>
            <a:r>
              <a:rPr lang="en-CA" dirty="0"/>
              <a:t> cell</a:t>
            </a:r>
          </a:p>
          <a:p>
            <a:pPr eaLnBrk="1" hangingPunct="1">
              <a:buFontTx/>
              <a:buChar char="•"/>
            </a:pPr>
            <a:r>
              <a:rPr lang="en-CA" dirty="0"/>
              <a:t> makes the impulse fast (insulated)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projcto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projctor.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891">
                                            <p:txEl>
                                              <p:pRg st="3" end="3"/>
                                            </p:txEl>
                                          </p:spTgt>
                                        </p:tgtEl>
                                        <p:attrNameLst>
                                          <p:attrName>style.visibility</p:attrName>
                                        </p:attrNameLst>
                                      </p:cBhvr>
                                      <p:to>
                                        <p:strVal val="visible"/>
                                      </p:to>
                                    </p:set>
                                    <p:anim calcmode="lin" valueType="num">
                                      <p:cBhvr additive="base">
                                        <p:cTn id="30"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projctor.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891">
                                            <p:txEl>
                                              <p:pRg st="4" end="4"/>
                                            </p:txEl>
                                          </p:spTgt>
                                        </p:tgtEl>
                                        <p:attrNameLst>
                                          <p:attrName>style.visibility</p:attrName>
                                        </p:attrNameLst>
                                      </p:cBhvr>
                                      <p:to>
                                        <p:strVal val="visible"/>
                                      </p:to>
                                    </p:set>
                                    <p:anim calcmode="lin" valueType="num">
                                      <p:cBhvr additive="base">
                                        <p:cTn id="36"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78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projctor.wav"/>
                                        </p:tgtEl>
                                      </p:cMediaNode>
                                    </p:audio>
                                  </p:subTnLst>
                                </p:cTn>
                              </p:par>
                            </p:childTnLst>
                          </p:cTn>
                        </p:par>
                      </p:childTnLst>
                    </p:cTn>
                  </p:par>
                  <p:par>
                    <p:cTn id="38" fill="hold">
                      <p:stCondLst>
                        <p:cond delay="indefinite"/>
                      </p:stCondLst>
                      <p:childTnLst>
                        <p:par>
                          <p:cTn id="39" fill="hold">
                            <p:stCondLst>
                              <p:cond delay="0"/>
                            </p:stCondLst>
                            <p:childTnLst>
                              <p:par>
                                <p:cTn id="40" presetID="23" presetClass="entr" presetSubtype="52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ppt_x</p:attrName>
                                        </p:attrNameLst>
                                      </p:cBhvr>
                                      <p:tavLst>
                                        <p:tav tm="0">
                                          <p:val>
                                            <p:fltVal val="0.5"/>
                                          </p:val>
                                        </p:tav>
                                        <p:tav tm="100000">
                                          <p:val>
                                            <p:strVal val="#ppt_x"/>
                                          </p:val>
                                        </p:tav>
                                      </p:tavLst>
                                    </p:anim>
                                    <p:anim calcmode="lin" valueType="num">
                                      <p:cBhvr>
                                        <p:cTn id="45" dur="500" fill="hold"/>
                                        <p:tgtEl>
                                          <p:spTgt spid="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P spid="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3627438" cy="1143000"/>
          </a:xfrm>
        </p:spPr>
        <p:txBody>
          <a:bodyPr/>
          <a:lstStyle/>
          <a:p>
            <a:pPr eaLnBrk="1" hangingPunct="1"/>
            <a:r>
              <a:rPr lang="en-CA" sz="4000" smtClean="0"/>
              <a:t>Job of Myelin!</a:t>
            </a:r>
          </a:p>
        </p:txBody>
      </p:sp>
      <p:sp>
        <p:nvSpPr>
          <p:cNvPr id="36867" name="Rectangle 3"/>
          <p:cNvSpPr>
            <a:spLocks noGrp="1" noChangeArrowheads="1"/>
          </p:cNvSpPr>
          <p:nvPr>
            <p:ph type="body" idx="1"/>
          </p:nvPr>
        </p:nvSpPr>
        <p:spPr>
          <a:xfrm>
            <a:off x="1173163" y="914400"/>
            <a:ext cx="3627437" cy="5638800"/>
          </a:xfrm>
        </p:spPr>
        <p:txBody>
          <a:bodyPr/>
          <a:lstStyle/>
          <a:p>
            <a:pPr eaLnBrk="1" hangingPunct="1"/>
            <a:r>
              <a:rPr lang="en-CA" sz="2800" smtClean="0"/>
              <a:t>Provide </a:t>
            </a:r>
            <a:r>
              <a:rPr lang="en-CA" sz="2800" smtClean="0">
                <a:solidFill>
                  <a:srgbClr val="990000"/>
                </a:solidFill>
              </a:rPr>
              <a:t>insulation</a:t>
            </a:r>
            <a:r>
              <a:rPr lang="en-CA" sz="2800" smtClean="0"/>
              <a:t> like the covering on speaker wire</a:t>
            </a:r>
          </a:p>
          <a:p>
            <a:pPr eaLnBrk="1" hangingPunct="1"/>
            <a:r>
              <a:rPr lang="en-CA" sz="2800" smtClean="0">
                <a:solidFill>
                  <a:srgbClr val="3333CC"/>
                </a:solidFill>
              </a:rPr>
              <a:t>Prevent loss of signal</a:t>
            </a:r>
            <a:r>
              <a:rPr lang="en-CA" sz="2800" smtClean="0"/>
              <a:t> down axon!</a:t>
            </a:r>
          </a:p>
          <a:p>
            <a:pPr eaLnBrk="1" hangingPunct="1"/>
            <a:r>
              <a:rPr lang="en-CA" sz="2800" smtClean="0">
                <a:solidFill>
                  <a:srgbClr val="990000"/>
                </a:solidFill>
              </a:rPr>
              <a:t>Damaged myelin</a:t>
            </a:r>
            <a:r>
              <a:rPr lang="en-CA" sz="2800" smtClean="0"/>
              <a:t> results in a </a:t>
            </a:r>
            <a:r>
              <a:rPr lang="en-CA" sz="2800" smtClean="0">
                <a:solidFill>
                  <a:srgbClr val="990000"/>
                </a:solidFill>
              </a:rPr>
              <a:t>loss of signal</a:t>
            </a:r>
            <a:r>
              <a:rPr lang="en-CA" sz="2800" smtClean="0"/>
              <a:t> down the axon! </a:t>
            </a:r>
            <a:r>
              <a:rPr lang="en-CA" sz="2000" b="1" i="1" smtClean="0">
                <a:solidFill>
                  <a:srgbClr val="3333CC"/>
                </a:solidFill>
              </a:rPr>
              <a:t>(Results in</a:t>
            </a:r>
            <a:r>
              <a:rPr lang="en-CA" sz="2000" b="1" i="1" smtClean="0">
                <a:solidFill>
                  <a:srgbClr val="3333CC"/>
                </a:solidFill>
                <a:sym typeface="Wingdings" pitchFamily="2" charset="2"/>
              </a:rPr>
              <a:t>)</a:t>
            </a:r>
            <a:endParaRPr lang="en-CA" sz="2000" b="1" i="1" smtClean="0">
              <a:solidFill>
                <a:srgbClr val="3333CC"/>
              </a:solidFill>
            </a:endParaRPr>
          </a:p>
          <a:p>
            <a:pPr eaLnBrk="1" hangingPunct="1"/>
            <a:r>
              <a:rPr lang="en-CA" sz="2800" smtClean="0"/>
              <a:t>Multiple Sclerosis (MS)</a:t>
            </a:r>
          </a:p>
        </p:txBody>
      </p:sp>
      <p:pic>
        <p:nvPicPr>
          <p:cNvPr id="36869" name="Picture 5" descr="http://www.mspathways.ca/images/myelin.jpg"/>
          <p:cNvPicPr>
            <a:picLocks noChangeAspect="1" noChangeArrowheads="1"/>
          </p:cNvPicPr>
          <p:nvPr/>
        </p:nvPicPr>
        <p:blipFill>
          <a:blip r:embed="rId4" cstate="print"/>
          <a:srcRect/>
          <a:stretch>
            <a:fillRect/>
          </a:stretch>
        </p:blipFill>
        <p:spPr bwMode="auto">
          <a:xfrm>
            <a:off x="4800600" y="609600"/>
            <a:ext cx="4343400" cy="535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projcto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projctor.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projctor.wav"/>
                                        </p:tgtEl>
                                      </p:cMediaNode>
                                    </p:audio>
                                  </p:sub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6869"/>
                                        </p:tgtEl>
                                        <p:attrNameLst>
                                          <p:attrName>style.visibility</p:attrName>
                                        </p:attrNameLst>
                                      </p:cBhvr>
                                      <p:to>
                                        <p:strVal val="visible"/>
                                      </p:to>
                                    </p:set>
                                    <p:animEffect transition="in" filter="randombar(horizontal)">
                                      <p:cBhvr>
                                        <p:cTn id="36" dur="500"/>
                                        <p:tgtEl>
                                          <p:spTgt spid="36869"/>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Distribution Of Multiple Scle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800555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7675" y="5105400"/>
            <a:ext cx="7391400" cy="1200329"/>
          </a:xfrm>
          <a:prstGeom prst="rect">
            <a:avLst/>
          </a:prstGeom>
        </p:spPr>
        <p:txBody>
          <a:bodyPr wrap="square">
            <a:spAutoFit/>
          </a:bodyPr>
          <a:lstStyle/>
          <a:p>
            <a:r>
              <a:rPr lang="en-CA" dirty="0"/>
              <a:t>Above is a map giving the geographical prevalence of Multiple Sclerosis (MS) world-wide. It has long been established that MS is more likely to occur in communities in the further Northern and Southern </a:t>
            </a:r>
            <a:r>
              <a:rPr lang="en-CA" dirty="0" err="1"/>
              <a:t>Lattitudes</a:t>
            </a:r>
            <a:r>
              <a:rPr lang="en-CA" dirty="0"/>
              <a:t>, possibly due to less </a:t>
            </a:r>
            <a:r>
              <a:rPr lang="en-CA" dirty="0">
                <a:hlinkClick r:id="rId3" action="ppaction://hlinkfile" tooltip="MSRC Vitamin D Research Page"/>
              </a:rPr>
              <a:t>sunlight</a:t>
            </a:r>
            <a:r>
              <a:rPr lang="en-CA" dirty="0"/>
              <a:t>, </a:t>
            </a:r>
            <a:r>
              <a:rPr lang="en-CA" dirty="0">
                <a:hlinkClick r:id="rId4" action="ppaction://hlinkfile" tooltip="MSRC Environmental Factors And MS Research Page"/>
              </a:rPr>
              <a:t>environmental factors</a:t>
            </a:r>
            <a:r>
              <a:rPr lang="en-CA" dirty="0"/>
              <a:t> or </a:t>
            </a:r>
            <a:r>
              <a:rPr lang="en-CA" dirty="0">
                <a:hlinkClick r:id="rId5" action="ppaction://hlinkfile" tooltip="MSRC Diet Research Page"/>
              </a:rPr>
              <a:t>dietary</a:t>
            </a:r>
            <a:r>
              <a:rPr lang="en-CA" dirty="0"/>
              <a:t> reasons.</a:t>
            </a:r>
          </a:p>
        </p:txBody>
      </p:sp>
      <p:sp>
        <p:nvSpPr>
          <p:cNvPr id="3" name="Rectangle 2"/>
          <p:cNvSpPr/>
          <p:nvPr/>
        </p:nvSpPr>
        <p:spPr>
          <a:xfrm>
            <a:off x="4652750" y="6558063"/>
            <a:ext cx="4491250" cy="276999"/>
          </a:xfrm>
          <a:prstGeom prst="rect">
            <a:avLst/>
          </a:prstGeom>
        </p:spPr>
        <p:txBody>
          <a:bodyPr wrap="square">
            <a:spAutoFit/>
          </a:bodyPr>
          <a:lstStyle/>
          <a:p>
            <a:r>
              <a:rPr lang="en-CA" sz="1200" dirty="0"/>
              <a:t>http://www.msrc.co.uk/index.cfm?fuseaction=show&amp;pageid=2325</a:t>
            </a:r>
          </a:p>
        </p:txBody>
      </p:sp>
    </p:spTree>
    <p:extLst>
      <p:ext uri="{BB962C8B-B14F-4D97-AF65-F5344CB8AC3E}">
        <p14:creationId xmlns:p14="http://schemas.microsoft.com/office/powerpoint/2010/main" val="1012556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CA" smtClean="0"/>
              <a:t>A beauty of a neuron!</a:t>
            </a:r>
          </a:p>
        </p:txBody>
      </p:sp>
      <p:pic>
        <p:nvPicPr>
          <p:cNvPr id="32771" name="Picture 3" descr="http://www.sirinet.net/~jgjohnso/neuronstructure.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711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2" descr="http://www.bitspin.net/images/neur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0"/>
            <a:ext cx="38862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298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wipe(up)">
                                      <p:cBhvr>
                                        <p:cTn id="12" dur="500"/>
                                        <p:tgtEl>
                                          <p:spTgt spid="32771"/>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838200"/>
            <a:ext cx="8001000" cy="9638907"/>
          </a:xfrm>
          <a:prstGeom prst="rect">
            <a:avLst/>
          </a:prstGeom>
          <a:noFill/>
          <a:ln w="9525">
            <a:noFill/>
            <a:miter lim="800000"/>
            <a:headEnd/>
            <a:tailEnd/>
          </a:ln>
        </p:spPr>
      </p:pic>
      <p:sp>
        <p:nvSpPr>
          <p:cNvPr id="3" name="Rectangle 2"/>
          <p:cNvSpPr/>
          <p:nvPr/>
        </p:nvSpPr>
        <p:spPr>
          <a:xfrm>
            <a:off x="533400" y="4038600"/>
            <a:ext cx="78486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3676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faculty.washington.edu/chudler/gif/spiback1.gif"/>
          <p:cNvPicPr>
            <a:picLocks noChangeAspect="1" noChangeArrowheads="1"/>
          </p:cNvPicPr>
          <p:nvPr/>
        </p:nvPicPr>
        <p:blipFill>
          <a:blip r:embed="rId3" cstate="print"/>
          <a:srcRect/>
          <a:stretch>
            <a:fillRect/>
          </a:stretch>
        </p:blipFill>
        <p:spPr bwMode="auto">
          <a:xfrm>
            <a:off x="1752600" y="2133600"/>
            <a:ext cx="3223775" cy="3581400"/>
          </a:xfrm>
          <a:prstGeom prst="rect">
            <a:avLst/>
          </a:prstGeom>
          <a:noFill/>
          <a:ln w="9525">
            <a:noFill/>
            <a:miter lim="800000"/>
            <a:headEnd/>
            <a:tailEnd/>
          </a:ln>
        </p:spPr>
      </p:pic>
      <p:pic>
        <p:nvPicPr>
          <p:cNvPr id="24578" name="Picture 2" descr="http://content.answers.com/main/content/wp/en/thumb/e/ec/290px-Nervous_system_diagram.png"/>
          <p:cNvPicPr>
            <a:picLocks noChangeAspect="1" noChangeArrowheads="1"/>
          </p:cNvPicPr>
          <p:nvPr/>
        </p:nvPicPr>
        <p:blipFill>
          <a:blip r:embed="rId4" cstate="print"/>
          <a:srcRect/>
          <a:stretch>
            <a:fillRect/>
          </a:stretch>
        </p:blipFill>
        <p:spPr bwMode="auto">
          <a:xfrm>
            <a:off x="5257800" y="1500877"/>
            <a:ext cx="3048000" cy="5034456"/>
          </a:xfrm>
          <a:prstGeom prst="rect">
            <a:avLst/>
          </a:prstGeom>
          <a:noFill/>
        </p:spPr>
      </p:pic>
      <p:sp>
        <p:nvSpPr>
          <p:cNvPr id="2" name="Title 1"/>
          <p:cNvSpPr>
            <a:spLocks noGrp="1"/>
          </p:cNvSpPr>
          <p:nvPr>
            <p:ph type="ctrTitle"/>
          </p:nvPr>
        </p:nvSpPr>
        <p:spPr>
          <a:xfrm>
            <a:off x="1432560" y="359898"/>
            <a:ext cx="7406640" cy="706902"/>
          </a:xfrm>
        </p:spPr>
        <p:txBody>
          <a:bodyPr>
            <a:normAutofit fontScale="90000"/>
          </a:bodyPr>
          <a:lstStyle/>
          <a:p>
            <a:r>
              <a:rPr lang="en-US" dirty="0" smtClean="0"/>
              <a:t>The Nervous System</a:t>
            </a:r>
            <a:endParaRPr lang="en-US" dirty="0"/>
          </a:p>
        </p:txBody>
      </p:sp>
      <p:sp>
        <p:nvSpPr>
          <p:cNvPr id="6" name="Subtitle 5"/>
          <p:cNvSpPr>
            <a:spLocks noGrp="1"/>
          </p:cNvSpPr>
          <p:nvPr>
            <p:ph type="subTitle" idx="1"/>
          </p:nvPr>
        </p:nvSpPr>
        <p:spPr>
          <a:xfrm>
            <a:off x="1371600" y="1066800"/>
            <a:ext cx="7406640" cy="1752600"/>
          </a:xfrm>
        </p:spPr>
        <p:txBody>
          <a:bodyPr/>
          <a:lstStyle/>
          <a:p>
            <a:r>
              <a:rPr lang="en-CA" dirty="0" smtClean="0"/>
              <a:t>A system of the body that </a:t>
            </a:r>
            <a:r>
              <a:rPr lang="en-CA" b="1" i="1" dirty="0" smtClean="0">
                <a:solidFill>
                  <a:srgbClr val="990000"/>
                </a:solidFill>
              </a:rPr>
              <a:t>coordinates</a:t>
            </a:r>
            <a:r>
              <a:rPr lang="en-CA" dirty="0" smtClean="0"/>
              <a:t> &amp; </a:t>
            </a:r>
            <a:r>
              <a:rPr lang="en-CA" b="1" i="1" dirty="0" smtClean="0">
                <a:solidFill>
                  <a:srgbClr val="990000"/>
                </a:solidFill>
              </a:rPr>
              <a:t>regulates</a:t>
            </a:r>
            <a:r>
              <a:rPr lang="en-CA" dirty="0" smtClean="0"/>
              <a:t> the activities of the body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8778" y="-1905000"/>
            <a:ext cx="8855222" cy="10668000"/>
          </a:xfrm>
          <a:prstGeom prst="rect">
            <a:avLst/>
          </a:prstGeom>
          <a:noFill/>
          <a:ln w="9525">
            <a:noFill/>
            <a:miter lim="800000"/>
            <a:headEnd/>
            <a:tailEnd/>
          </a:ln>
        </p:spPr>
      </p:pic>
      <p:sp>
        <p:nvSpPr>
          <p:cNvPr id="379" name="Rectangle 378"/>
          <p:cNvSpPr/>
          <p:nvPr/>
        </p:nvSpPr>
        <p:spPr>
          <a:xfrm>
            <a:off x="288778" y="4419600"/>
            <a:ext cx="8245622"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0" name="Rectangle 379"/>
          <p:cNvSpPr/>
          <p:nvPr/>
        </p:nvSpPr>
        <p:spPr>
          <a:xfrm>
            <a:off x="720436" y="-1607127"/>
            <a:ext cx="827116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7200" y="-5334000"/>
            <a:ext cx="8855222" cy="10668000"/>
          </a:xfrm>
          <a:prstGeom prst="rect">
            <a:avLst/>
          </a:prstGeom>
          <a:noFill/>
          <a:ln w="9525">
            <a:noFill/>
            <a:miter lim="800000"/>
            <a:headEnd/>
            <a:tailEnd/>
          </a:ln>
        </p:spPr>
      </p:pic>
      <p:sp>
        <p:nvSpPr>
          <p:cNvPr id="3" name="Rectangle 2"/>
          <p:cNvSpPr/>
          <p:nvPr/>
        </p:nvSpPr>
        <p:spPr>
          <a:xfrm>
            <a:off x="685800" y="-2133600"/>
            <a:ext cx="838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5346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7696200" cy="914400"/>
          </a:xfrm>
        </p:spPr>
        <p:txBody>
          <a:bodyPr/>
          <a:lstStyle/>
          <a:p>
            <a:r>
              <a:rPr lang="en-US"/>
              <a:t>Types of Neurons</a:t>
            </a:r>
          </a:p>
        </p:txBody>
      </p:sp>
      <p:pic>
        <p:nvPicPr>
          <p:cNvPr id="34821" name="Picture 5" descr="classes_of_neurones"/>
          <p:cNvPicPr>
            <a:picLocks noChangeAspect="1" noChangeArrowheads="1"/>
          </p:cNvPicPr>
          <p:nvPr/>
        </p:nvPicPr>
        <p:blipFill>
          <a:blip r:embed="rId2" cstate="print"/>
          <a:srcRect/>
          <a:stretch>
            <a:fillRect/>
          </a:stretch>
        </p:blipFill>
        <p:spPr bwMode="auto">
          <a:xfrm>
            <a:off x="395288" y="1125538"/>
            <a:ext cx="5888037" cy="5407025"/>
          </a:xfrm>
          <a:prstGeom prst="rect">
            <a:avLst/>
          </a:prstGeom>
          <a:noFill/>
        </p:spPr>
      </p:pic>
      <p:sp>
        <p:nvSpPr>
          <p:cNvPr id="34822" name="Text Box 6"/>
          <p:cNvSpPr txBox="1">
            <a:spLocks noChangeArrowheads="1"/>
          </p:cNvSpPr>
          <p:nvPr/>
        </p:nvSpPr>
        <p:spPr bwMode="auto">
          <a:xfrm>
            <a:off x="6624638" y="333375"/>
            <a:ext cx="2519362" cy="1739900"/>
          </a:xfrm>
          <a:prstGeom prst="rect">
            <a:avLst/>
          </a:prstGeom>
          <a:solidFill>
            <a:schemeClr val="bg1"/>
          </a:solidFill>
          <a:ln w="9525">
            <a:noFill/>
            <a:miter lim="800000"/>
            <a:headEnd/>
            <a:tailEnd/>
          </a:ln>
          <a:effectLst/>
        </p:spPr>
        <p:txBody>
          <a:bodyPr>
            <a:spAutoFit/>
          </a:bodyPr>
          <a:lstStyle/>
          <a:p>
            <a:pPr>
              <a:spcBef>
                <a:spcPct val="50000"/>
              </a:spcBef>
            </a:pPr>
            <a:r>
              <a:rPr lang="en-US" b="1"/>
              <a:t>Sensory Neurons (Afferent Neurons)</a:t>
            </a:r>
            <a:r>
              <a:rPr lang="en-US"/>
              <a:t> – conducts nerve impulse from sense organs to the brain and spinal cord (CNS)</a:t>
            </a:r>
          </a:p>
        </p:txBody>
      </p:sp>
      <p:sp>
        <p:nvSpPr>
          <p:cNvPr id="34823" name="Text Box 7"/>
          <p:cNvSpPr txBox="1">
            <a:spLocks noChangeArrowheads="1"/>
          </p:cNvSpPr>
          <p:nvPr/>
        </p:nvSpPr>
        <p:spPr bwMode="auto">
          <a:xfrm>
            <a:off x="6516688" y="4797425"/>
            <a:ext cx="2627312" cy="1739900"/>
          </a:xfrm>
          <a:prstGeom prst="rect">
            <a:avLst/>
          </a:prstGeom>
          <a:noFill/>
          <a:ln w="9525">
            <a:noFill/>
            <a:miter lim="800000"/>
            <a:headEnd/>
            <a:tailEnd/>
          </a:ln>
          <a:effectLst/>
        </p:spPr>
        <p:txBody>
          <a:bodyPr>
            <a:spAutoFit/>
          </a:bodyPr>
          <a:lstStyle/>
          <a:p>
            <a:pPr>
              <a:spcBef>
                <a:spcPct val="50000"/>
              </a:spcBef>
            </a:pPr>
            <a:r>
              <a:rPr lang="en-US" b="1"/>
              <a:t>Motor Neuron (Efferent Neurons)</a:t>
            </a:r>
            <a:r>
              <a:rPr lang="en-US"/>
              <a:t> – conducts nerve impulses from CNS to muscle fiber or glands (effectors)</a:t>
            </a:r>
          </a:p>
        </p:txBody>
      </p:sp>
      <p:sp>
        <p:nvSpPr>
          <p:cNvPr id="34824" name="Text Box 8"/>
          <p:cNvSpPr txBox="1">
            <a:spLocks noChangeArrowheads="1"/>
          </p:cNvSpPr>
          <p:nvPr/>
        </p:nvSpPr>
        <p:spPr bwMode="auto">
          <a:xfrm>
            <a:off x="6372225" y="2205038"/>
            <a:ext cx="2771775" cy="2563812"/>
          </a:xfrm>
          <a:prstGeom prst="rect">
            <a:avLst/>
          </a:prstGeom>
          <a:solidFill>
            <a:schemeClr val="bg2"/>
          </a:solidFill>
          <a:ln w="9525">
            <a:noFill/>
            <a:miter lim="800000"/>
            <a:headEnd/>
            <a:tailEnd/>
          </a:ln>
          <a:effectLst/>
        </p:spPr>
        <p:txBody>
          <a:bodyPr>
            <a:spAutoFit/>
          </a:bodyPr>
          <a:lstStyle/>
          <a:p>
            <a:r>
              <a:rPr lang="en-US" b="1"/>
              <a:t>Interneuron (Association Neuron)</a:t>
            </a:r>
            <a:r>
              <a:rPr lang="en-US"/>
              <a:t> – found within the CNS</a:t>
            </a:r>
          </a:p>
          <a:p>
            <a:pPr lvl="1"/>
            <a:r>
              <a:rPr lang="en-US"/>
              <a:t>No myelination</a:t>
            </a:r>
          </a:p>
          <a:p>
            <a:pPr lvl="1"/>
            <a:r>
              <a:rPr lang="en-US"/>
              <a:t>Intergrates and interprets sensory information and relays information to outgoing neurons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box(in)">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box(in)">
                                      <p:cBhvr>
                                        <p:cTn id="12" dur="500"/>
                                        <p:tgtEl>
                                          <p:spTgt spid="348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animEffect transition="in" filter="box(in)">
                                      <p:cBhvr>
                                        <p:cTn id="1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p:bldP spid="348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945"/>
            <a:ext cx="7498080" cy="1143000"/>
          </a:xfrm>
        </p:spPr>
        <p:txBody>
          <a:bodyPr/>
          <a:lstStyle/>
          <a:p>
            <a:r>
              <a:rPr lang="en-CA" dirty="0" smtClean="0"/>
              <a:t>To Do:</a:t>
            </a:r>
            <a:endParaRPr lang="en-CA" dirty="0"/>
          </a:p>
        </p:txBody>
      </p:sp>
      <p:sp>
        <p:nvSpPr>
          <p:cNvPr id="3" name="Content Placeholder 2"/>
          <p:cNvSpPr>
            <a:spLocks noGrp="1"/>
          </p:cNvSpPr>
          <p:nvPr>
            <p:ph idx="1"/>
          </p:nvPr>
        </p:nvSpPr>
        <p:spPr>
          <a:xfrm>
            <a:off x="1447800" y="914400"/>
            <a:ext cx="7498080" cy="3581400"/>
          </a:xfrm>
        </p:spPr>
        <p:txBody>
          <a:bodyPr/>
          <a:lstStyle/>
          <a:p>
            <a:r>
              <a:rPr lang="en-CA" dirty="0" smtClean="0"/>
              <a:t>Textbook Questions pg. 410 #1-4</a:t>
            </a:r>
          </a:p>
          <a:p>
            <a:r>
              <a:rPr lang="en-CA" dirty="0" smtClean="0"/>
              <a:t>Work on STS Assignment</a:t>
            </a:r>
            <a:endParaRPr lang="en-CA" sz="1000" dirty="0"/>
          </a:p>
          <a:p>
            <a:r>
              <a:rPr lang="en-CA" b="1" i="1" dirty="0" smtClean="0"/>
              <a:t>Remember:</a:t>
            </a:r>
            <a:r>
              <a:rPr lang="en-CA" dirty="0" smtClean="0"/>
              <a:t> </a:t>
            </a:r>
          </a:p>
          <a:p>
            <a:pPr lvl="1"/>
            <a:r>
              <a:rPr lang="en-CA" dirty="0" smtClean="0"/>
              <a:t>Purchase Key Booklet </a:t>
            </a:r>
            <a:r>
              <a:rPr lang="en-CA" smtClean="0"/>
              <a:t>by next Friday</a:t>
            </a:r>
            <a:endParaRPr lang="en-CA" dirty="0" smtClean="0"/>
          </a:p>
          <a:p>
            <a:pPr lvl="1"/>
            <a:r>
              <a:rPr lang="en-CA" dirty="0" smtClean="0"/>
              <a:t>Parent letter – if I don’t already have it</a:t>
            </a:r>
            <a:endParaRPr lang="en-CA" dirty="0"/>
          </a:p>
        </p:txBody>
      </p:sp>
      <p:pic>
        <p:nvPicPr>
          <p:cNvPr id="1026" name="Picture 2" descr="\\luke\shared\Hunter\Calvin And Hobbes - Double Click on Index\85\ch8511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861737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39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20800312">
            <a:off x="1097569" y="1991864"/>
            <a:ext cx="7498080" cy="1143000"/>
          </a:xfrm>
        </p:spPr>
        <p:txBody>
          <a:bodyPr>
            <a:noAutofit/>
          </a:bodyPr>
          <a:lstStyle/>
          <a:p>
            <a:r>
              <a:rPr lang="en-US" sz="8800" dirty="0" smtClean="0">
                <a:latin typeface="CHASE" pitchFamily="2" charset="0"/>
              </a:rPr>
              <a:t>Daily Review</a:t>
            </a:r>
            <a:endParaRPr lang="en-US" sz="8800" dirty="0">
              <a:latin typeface="CHAS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0"/>
            <a:ext cx="7498080" cy="4800600"/>
          </a:xfrm>
        </p:spPr>
        <p:txBody>
          <a:bodyPr/>
          <a:lstStyle/>
          <a:p>
            <a:pPr lvl="0">
              <a:buNone/>
            </a:pPr>
            <a:r>
              <a:rPr lang="en-US" dirty="0" smtClean="0"/>
              <a:t>Returning involuntary body functions to normal after a period of stress is the function of which division of the nervous system?</a:t>
            </a:r>
          </a:p>
          <a:p>
            <a:pPr marL="916686" lvl="1" indent="-514350">
              <a:buFont typeface="+mj-lt"/>
              <a:buAutoNum type="alphaUcPeriod"/>
            </a:pPr>
            <a:r>
              <a:rPr lang="en-US" dirty="0" smtClean="0"/>
              <a:t>Central</a:t>
            </a:r>
          </a:p>
          <a:p>
            <a:pPr marL="916686" lvl="1" indent="-514350">
              <a:buFont typeface="+mj-lt"/>
              <a:buAutoNum type="alphaUcPeriod"/>
            </a:pPr>
            <a:r>
              <a:rPr lang="en-US" dirty="0" smtClean="0"/>
              <a:t>Somatic</a:t>
            </a:r>
          </a:p>
          <a:p>
            <a:pPr marL="916686" lvl="1" indent="-514350">
              <a:buFont typeface="+mj-lt"/>
              <a:buAutoNum type="alphaUcPeriod"/>
            </a:pPr>
            <a:r>
              <a:rPr lang="en-US" dirty="0" smtClean="0"/>
              <a:t>Sympathetic</a:t>
            </a:r>
          </a:p>
          <a:p>
            <a:pPr marL="916686" lvl="1" indent="-514350">
              <a:buFont typeface="+mj-lt"/>
              <a:buAutoNum type="alphaUcPeriod"/>
            </a:pPr>
            <a:r>
              <a:rPr lang="en-US" dirty="0" smtClean="0"/>
              <a:t>Parasympathetic</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0"/>
            <a:ext cx="7498080" cy="4800600"/>
          </a:xfrm>
        </p:spPr>
        <p:txBody>
          <a:bodyPr/>
          <a:lstStyle/>
          <a:p>
            <a:pPr lvl="0"/>
            <a:r>
              <a:rPr lang="en-US" dirty="0" smtClean="0"/>
              <a:t>Syphilis is a STI that affects the central nervous system.  The neurons damaged by syphilis are</a:t>
            </a:r>
          </a:p>
          <a:p>
            <a:pPr marL="916686" lvl="1" indent="-514350">
              <a:buFont typeface="+mj-lt"/>
              <a:buAutoNum type="alphaUcPeriod"/>
            </a:pPr>
            <a:r>
              <a:rPr lang="en-US" dirty="0" err="1" smtClean="0"/>
              <a:t>interneurons</a:t>
            </a:r>
            <a:endParaRPr lang="en-US" dirty="0" smtClean="0"/>
          </a:p>
          <a:p>
            <a:pPr marL="916686" lvl="1" indent="-514350">
              <a:buFont typeface="+mj-lt"/>
              <a:buAutoNum type="alphaUcPeriod"/>
            </a:pPr>
            <a:r>
              <a:rPr lang="en-US" dirty="0" smtClean="0"/>
              <a:t>sensory neurons</a:t>
            </a:r>
          </a:p>
          <a:p>
            <a:pPr marL="916686" lvl="1" indent="-514350">
              <a:buFont typeface="+mj-lt"/>
              <a:buAutoNum type="alphaUcPeriod"/>
            </a:pPr>
            <a:r>
              <a:rPr lang="en-US" dirty="0" smtClean="0"/>
              <a:t>somatic motor neurons</a:t>
            </a:r>
          </a:p>
          <a:p>
            <a:pPr marL="916686" lvl="1" indent="-514350">
              <a:buFont typeface="+mj-lt"/>
              <a:buAutoNum type="alphaUcPeriod"/>
            </a:pPr>
            <a:r>
              <a:rPr lang="en-US" dirty="0" smtClean="0"/>
              <a:t>autonomic motor neuron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lstStyle/>
          <a:p>
            <a:r>
              <a:rPr lang="en-US" dirty="0" smtClean="0"/>
              <a:t>Common Reflexes</a:t>
            </a:r>
            <a:endParaRPr lang="en-US" dirty="0"/>
          </a:p>
        </p:txBody>
      </p:sp>
      <p:sp>
        <p:nvSpPr>
          <p:cNvPr id="3" name="Content Placeholder 2"/>
          <p:cNvSpPr>
            <a:spLocks noGrp="1"/>
          </p:cNvSpPr>
          <p:nvPr>
            <p:ph idx="1"/>
          </p:nvPr>
        </p:nvSpPr>
        <p:spPr>
          <a:xfrm>
            <a:off x="1295400" y="1066800"/>
            <a:ext cx="7498080" cy="5029200"/>
          </a:xfrm>
        </p:spPr>
        <p:txBody>
          <a:bodyPr>
            <a:normAutofit fontScale="55000" lnSpcReduction="20000"/>
          </a:bodyPr>
          <a:lstStyle/>
          <a:p>
            <a:pPr lvl="0"/>
            <a:r>
              <a:rPr lang="en-US" u="sng" dirty="0" err="1" smtClean="0"/>
              <a:t>Babinski</a:t>
            </a:r>
            <a:r>
              <a:rPr lang="en-US" u="sng" dirty="0" smtClean="0"/>
              <a:t> reflex</a:t>
            </a:r>
            <a:r>
              <a:rPr lang="en-US" dirty="0" smtClean="0"/>
              <a:t>: </a:t>
            </a:r>
          </a:p>
          <a:p>
            <a:pPr lvl="1"/>
            <a:r>
              <a:rPr lang="en-US" dirty="0" smtClean="0"/>
              <a:t>a tickle of a babies foot causes the toes to curl</a:t>
            </a:r>
          </a:p>
          <a:p>
            <a:pPr lvl="0"/>
            <a:r>
              <a:rPr lang="en-US" u="sng" dirty="0" err="1" smtClean="0"/>
              <a:t>Pupillary</a:t>
            </a:r>
            <a:r>
              <a:rPr lang="en-US" u="sng" dirty="0" smtClean="0"/>
              <a:t> reflex</a:t>
            </a:r>
            <a:r>
              <a:rPr lang="en-US" dirty="0" smtClean="0"/>
              <a:t>:</a:t>
            </a:r>
          </a:p>
          <a:p>
            <a:pPr lvl="1"/>
            <a:r>
              <a:rPr lang="en-US" dirty="0" smtClean="0"/>
              <a:t>iris diameter changes in response to light conditions</a:t>
            </a:r>
          </a:p>
          <a:p>
            <a:pPr lvl="0"/>
            <a:r>
              <a:rPr lang="en-US" u="sng" dirty="0" smtClean="0"/>
              <a:t>Cross extensor reflex</a:t>
            </a:r>
            <a:r>
              <a:rPr lang="en-US" dirty="0" smtClean="0"/>
              <a:t>:</a:t>
            </a:r>
          </a:p>
          <a:p>
            <a:pPr lvl="1"/>
            <a:r>
              <a:rPr lang="en-US" dirty="0" smtClean="0"/>
              <a:t>in a standing position, fatigue of one leg causes withdrawal of weight onto the other leg</a:t>
            </a:r>
          </a:p>
          <a:p>
            <a:pPr lvl="0"/>
            <a:r>
              <a:rPr lang="en-US" u="sng" dirty="0" smtClean="0"/>
              <a:t>Stretch reflex</a:t>
            </a:r>
            <a:r>
              <a:rPr lang="en-US" dirty="0" smtClean="0"/>
              <a:t>:</a:t>
            </a:r>
          </a:p>
          <a:p>
            <a:pPr lvl="1"/>
            <a:r>
              <a:rPr lang="en-US" dirty="0" smtClean="0"/>
              <a:t>-the body senses the muscles shortening so the tendency is to stretch them out in order to perform motor functions properly</a:t>
            </a:r>
          </a:p>
          <a:p>
            <a:pPr lvl="0"/>
            <a:r>
              <a:rPr lang="en-US" u="sng" dirty="0" smtClean="0"/>
              <a:t>Knee jerk reflex (patellar):</a:t>
            </a:r>
            <a:endParaRPr lang="en-US" dirty="0" smtClean="0"/>
          </a:p>
          <a:p>
            <a:pPr lvl="1"/>
            <a:r>
              <a:rPr lang="en-US" dirty="0" smtClean="0"/>
              <a:t>a tap on the patellar tendon causes top leg muscles to contract &amp; lower leg muscles to relax simultaneously</a:t>
            </a:r>
          </a:p>
          <a:p>
            <a:pPr lvl="0"/>
            <a:r>
              <a:rPr lang="en-US" u="sng" dirty="0" smtClean="0"/>
              <a:t>Withdrawal reflex</a:t>
            </a:r>
            <a:r>
              <a:rPr lang="en-US" dirty="0" smtClean="0"/>
              <a:t>:</a:t>
            </a:r>
          </a:p>
          <a:p>
            <a:pPr lvl="1"/>
            <a:r>
              <a:rPr lang="en-US" dirty="0" smtClean="0"/>
              <a:t>defensive strategy in response to a painful stimuli like heat &amp;  cold or a cut or pinch of some kind</a:t>
            </a:r>
          </a:p>
          <a:p>
            <a:pPr lvl="0"/>
            <a:r>
              <a:rPr lang="en-US" u="sng" dirty="0" smtClean="0"/>
              <a:t>Others include</a:t>
            </a:r>
            <a:r>
              <a:rPr lang="en-US" dirty="0" smtClean="0"/>
              <a:t>: Vomiting, coughing, defecation, &amp; milk release some of which are voluntary reflexes.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a:t>
            </a:r>
            <a:endParaRPr lang="en-US" dirty="0"/>
          </a:p>
        </p:txBody>
      </p:sp>
      <p:sp>
        <p:nvSpPr>
          <p:cNvPr id="3" name="Content Placeholder 2"/>
          <p:cNvSpPr>
            <a:spLocks noGrp="1"/>
          </p:cNvSpPr>
          <p:nvPr>
            <p:ph idx="1"/>
          </p:nvPr>
        </p:nvSpPr>
        <p:spPr>
          <a:xfrm>
            <a:off x="1435608" y="1447800"/>
            <a:ext cx="7498080" cy="4572000"/>
          </a:xfrm>
        </p:spPr>
        <p:txBody>
          <a:bodyPr/>
          <a:lstStyle/>
          <a:p>
            <a:pPr lvl="0"/>
            <a:r>
              <a:rPr lang="en-US" sz="2400" dirty="0" smtClean="0"/>
              <a:t>are well established neural circuits that are pre-programmed to allow motor responses to certain stimuli</a:t>
            </a:r>
          </a:p>
          <a:p>
            <a:pPr lvl="0"/>
            <a:r>
              <a:rPr lang="en-US" sz="2400" dirty="0" smtClean="0"/>
              <a:t>some may be instinctual as in newborns</a:t>
            </a:r>
          </a:p>
          <a:p>
            <a:pPr lvl="0"/>
            <a:r>
              <a:rPr lang="en-US" sz="2400" dirty="0" smtClean="0"/>
              <a:t>some are learned as in repeated motor tasks involved in sport</a:t>
            </a:r>
          </a:p>
          <a:p>
            <a:pPr lvl="0"/>
            <a:r>
              <a:rPr lang="en-US" sz="2400" dirty="0" smtClean="0"/>
              <a:t>some are defensive to enhance survival</a:t>
            </a:r>
          </a:p>
          <a:p>
            <a:pPr lvl="0"/>
            <a:r>
              <a:rPr lang="en-US" sz="2400" dirty="0" smtClean="0"/>
              <a:t>and other reflexes help your eye to move as you read this page.</a:t>
            </a:r>
          </a:p>
          <a:p>
            <a:endParaRPr lang="en-US" dirty="0"/>
          </a:p>
        </p:txBody>
      </p:sp>
      <p:sp>
        <p:nvSpPr>
          <p:cNvPr id="4" name="TextBox 3"/>
          <p:cNvSpPr txBox="1"/>
          <p:nvPr/>
        </p:nvSpPr>
        <p:spPr>
          <a:xfrm>
            <a:off x="4800600" y="457200"/>
            <a:ext cx="2644250" cy="369332"/>
          </a:xfrm>
          <a:prstGeom prst="rect">
            <a:avLst/>
          </a:prstGeom>
          <a:noFill/>
        </p:spPr>
        <p:txBody>
          <a:bodyPr wrap="none" rtlCol="0">
            <a:spAutoFit/>
          </a:bodyPr>
          <a:lstStyle/>
          <a:p>
            <a:r>
              <a:rPr lang="en-US" dirty="0" smtClean="0">
                <a:solidFill>
                  <a:schemeClr val="accent1"/>
                </a:solidFill>
              </a:rPr>
              <a:t>Don’t need to write yet…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228600"/>
            <a:ext cx="7498080" cy="1143000"/>
          </a:xfrm>
        </p:spPr>
        <p:txBody>
          <a:bodyPr>
            <a:normAutofit/>
          </a:bodyPr>
          <a:lstStyle/>
          <a:p>
            <a:r>
              <a:rPr lang="en-US" altLang="en-US" sz="6000" u="sng" dirty="0"/>
              <a:t>Reflex Arc</a:t>
            </a:r>
          </a:p>
        </p:txBody>
      </p:sp>
      <p:sp>
        <p:nvSpPr>
          <p:cNvPr id="7" name="Content Placeholder 6"/>
          <p:cNvSpPr>
            <a:spLocks noGrp="1"/>
          </p:cNvSpPr>
          <p:nvPr>
            <p:ph sz="half" idx="1"/>
          </p:nvPr>
        </p:nvSpPr>
        <p:spPr>
          <a:xfrm>
            <a:off x="1066800" y="1447800"/>
            <a:ext cx="3657600" cy="4663440"/>
          </a:xfrm>
        </p:spPr>
        <p:txBody>
          <a:bodyPr>
            <a:normAutofit/>
          </a:bodyPr>
          <a:lstStyle/>
          <a:p>
            <a:r>
              <a:rPr lang="en-US" dirty="0" smtClean="0"/>
              <a:t>A reflex that does not require the brain  </a:t>
            </a:r>
          </a:p>
          <a:p>
            <a:r>
              <a:rPr lang="en-US" dirty="0" smtClean="0"/>
              <a:t>Reflexes may be innate or acquired</a:t>
            </a:r>
            <a:endParaRPr lang="en-US" dirty="0"/>
          </a:p>
        </p:txBody>
      </p:sp>
      <p:sp>
        <p:nvSpPr>
          <p:cNvPr id="33798" name="Text Box 6"/>
          <p:cNvSpPr txBox="1">
            <a:spLocks noChangeArrowheads="1"/>
          </p:cNvSpPr>
          <p:nvPr/>
        </p:nvSpPr>
        <p:spPr bwMode="auto">
          <a:xfrm>
            <a:off x="914400" y="3962400"/>
            <a:ext cx="7924800" cy="369332"/>
          </a:xfrm>
          <a:prstGeom prst="rect">
            <a:avLst/>
          </a:prstGeom>
          <a:noFill/>
          <a:ln w="9525">
            <a:noFill/>
            <a:miter lim="800000"/>
            <a:headEnd/>
            <a:tailEnd/>
          </a:ln>
          <a:effectLst/>
        </p:spPr>
        <p:txBody>
          <a:bodyPr wrap="square">
            <a:spAutoFit/>
          </a:bodyPr>
          <a:lstStyle/>
          <a:p>
            <a:pPr>
              <a:spcBef>
                <a:spcPct val="50000"/>
              </a:spcBef>
            </a:pPr>
            <a:endParaRPr lang="en-US" altLang="en-US" dirty="0"/>
          </a:p>
        </p:txBody>
      </p:sp>
      <p:pic>
        <p:nvPicPr>
          <p:cNvPr id="9" name="Picture 5" descr="reflex"/>
          <p:cNvPicPr>
            <a:picLocks noGrp="1" noChangeAspect="1" noChangeArrowheads="1" noCrop="1"/>
          </p:cNvPicPr>
          <p:nvPr>
            <p:ph sz="half" idx="2"/>
          </p:nvPr>
        </p:nvPicPr>
        <p:blipFill>
          <a:blip r:embed="rId2" cstate="print"/>
          <a:srcRect/>
          <a:stretch>
            <a:fillRect/>
          </a:stretch>
        </p:blipFill>
        <p:spPr bwMode="auto">
          <a:xfrm>
            <a:off x="4876800" y="533400"/>
            <a:ext cx="400812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a:t>
            </a:r>
            <a:endParaRPr lang="en-US" dirty="0"/>
          </a:p>
        </p:txBody>
      </p:sp>
      <p:sp>
        <p:nvSpPr>
          <p:cNvPr id="3" name="Content Placeholder 2"/>
          <p:cNvSpPr>
            <a:spLocks noGrp="1"/>
          </p:cNvSpPr>
          <p:nvPr>
            <p:ph idx="1"/>
          </p:nvPr>
        </p:nvSpPr>
        <p:spPr>
          <a:xfrm>
            <a:off x="1143000" y="1524000"/>
            <a:ext cx="7498080" cy="3886200"/>
          </a:xfrm>
        </p:spPr>
        <p:txBody>
          <a:bodyPr>
            <a:normAutofit/>
          </a:bodyPr>
          <a:lstStyle/>
          <a:p>
            <a:r>
              <a:rPr lang="en-US" dirty="0" smtClean="0"/>
              <a:t>Maintains homeostasis</a:t>
            </a:r>
          </a:p>
          <a:p>
            <a:r>
              <a:rPr lang="en-US" dirty="0" err="1" smtClean="0"/>
              <a:t>homeo</a:t>
            </a:r>
            <a:r>
              <a:rPr lang="en-US" dirty="0" smtClean="0"/>
              <a:t>/stasis (same/changing)</a:t>
            </a:r>
          </a:p>
          <a:p>
            <a:pPr lvl="1"/>
            <a:r>
              <a:rPr lang="en-US" dirty="0" smtClean="0"/>
              <a:t>changes in order to keep a balance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Reflex Arc</a:t>
            </a:r>
            <a:endParaRPr lang="en-US" dirty="0"/>
          </a:p>
        </p:txBody>
      </p:sp>
      <p:sp>
        <p:nvSpPr>
          <p:cNvPr id="6" name="Content Placeholder 5"/>
          <p:cNvSpPr>
            <a:spLocks noGrp="1"/>
          </p:cNvSpPr>
          <p:nvPr>
            <p:ph idx="1"/>
          </p:nvPr>
        </p:nvSpPr>
        <p:spPr/>
        <p:txBody>
          <a:bodyPr>
            <a:normAutofit/>
          </a:bodyPr>
          <a:lstStyle/>
          <a:p>
            <a:pPr>
              <a:spcBef>
                <a:spcPct val="50000"/>
              </a:spcBef>
            </a:pPr>
            <a:r>
              <a:rPr lang="en-US" altLang="en-US" dirty="0" smtClean="0"/>
              <a:t>Reflexes are </a:t>
            </a:r>
            <a:r>
              <a:rPr lang="en-US" altLang="en-US" u="sng" dirty="0" smtClean="0"/>
              <a:t>autonomic</a:t>
            </a:r>
            <a:r>
              <a:rPr lang="en-US" altLang="en-US" dirty="0" smtClean="0"/>
              <a:t> responses to certain stimuli</a:t>
            </a:r>
          </a:p>
          <a:p>
            <a:pPr lvl="1">
              <a:spcBef>
                <a:spcPct val="50000"/>
              </a:spcBef>
            </a:pPr>
            <a:r>
              <a:rPr lang="en-US" altLang="en-US" dirty="0" smtClean="0"/>
              <a:t>Involuntary/automatic</a:t>
            </a:r>
          </a:p>
          <a:p>
            <a:pPr>
              <a:spcBef>
                <a:spcPct val="50000"/>
              </a:spcBef>
            </a:pPr>
            <a:r>
              <a:rPr lang="en-US" altLang="en-US" dirty="0" smtClean="0"/>
              <a:t>They pathway that a nerve impulse takes is called a </a:t>
            </a:r>
            <a:r>
              <a:rPr lang="en-US" altLang="en-US" b="1" i="1" dirty="0" smtClean="0">
                <a:solidFill>
                  <a:schemeClr val="accent3"/>
                </a:solidFill>
              </a:rPr>
              <a:t>reflex arc</a:t>
            </a:r>
          </a:p>
          <a:p>
            <a:pPr marL="82296" indent="0">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457200" y="244475"/>
            <a:ext cx="8385175" cy="736600"/>
          </a:xfrm>
        </p:spPr>
        <p:txBody>
          <a:bodyPr/>
          <a:lstStyle/>
          <a:p>
            <a:r>
              <a:rPr lang="en-US" sz="4000"/>
              <a:t>Anatomy of a Reflex Arc</a:t>
            </a:r>
          </a:p>
        </p:txBody>
      </p:sp>
      <p:pic>
        <p:nvPicPr>
          <p:cNvPr id="7175" name="Picture 7" descr="reflex_arc"/>
          <p:cNvPicPr>
            <a:picLocks noGrp="1" noChangeAspect="1" noChangeArrowheads="1"/>
          </p:cNvPicPr>
          <p:nvPr>
            <p:ph idx="1"/>
          </p:nvPr>
        </p:nvPicPr>
        <p:blipFill>
          <a:blip r:embed="rId2" cstate="print"/>
          <a:srcRect/>
          <a:stretch>
            <a:fillRect/>
          </a:stretch>
        </p:blipFill>
        <p:spPr>
          <a:xfrm>
            <a:off x="900113" y="1052513"/>
            <a:ext cx="7531100" cy="55260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box(in)">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lstStyle/>
          <a:p>
            <a:r>
              <a:rPr lang="en-US" sz="4000"/>
              <a:t>How the Reflex </a:t>
            </a:r>
            <a:br>
              <a:rPr lang="en-US" sz="4000"/>
            </a:br>
            <a:r>
              <a:rPr lang="en-US" sz="4000"/>
              <a:t>Arc Functions:</a:t>
            </a:r>
          </a:p>
        </p:txBody>
      </p:sp>
      <p:sp>
        <p:nvSpPr>
          <p:cNvPr id="14342" name="Rectangle 6"/>
          <p:cNvSpPr>
            <a:spLocks noGrp="1" noRot="1" noChangeArrowheads="1"/>
          </p:cNvSpPr>
          <p:nvPr>
            <p:ph type="body" sz="half" idx="2"/>
          </p:nvPr>
        </p:nvSpPr>
        <p:spPr>
          <a:xfrm>
            <a:off x="5003800" y="549275"/>
            <a:ext cx="4140200" cy="6308725"/>
          </a:xfrm>
        </p:spPr>
        <p:txBody>
          <a:bodyPr/>
          <a:lstStyle/>
          <a:p>
            <a:pPr>
              <a:buFont typeface="Wingdings" pitchFamily="2" charset="2"/>
              <a:buNone/>
            </a:pPr>
            <a:r>
              <a:rPr lang="en-US" sz="3000" b="1" dirty="0">
                <a:solidFill>
                  <a:srgbClr val="99CCFF"/>
                </a:solidFill>
              </a:rPr>
              <a:t>1) Sensory organs</a:t>
            </a:r>
            <a:r>
              <a:rPr lang="en-US" sz="3000" dirty="0"/>
              <a:t> (receptors) detect dangerous stimuli!</a:t>
            </a:r>
          </a:p>
          <a:p>
            <a:pPr>
              <a:buFont typeface="Wingdings" pitchFamily="2" charset="2"/>
              <a:buNone/>
            </a:pPr>
            <a:r>
              <a:rPr lang="en-US" sz="3000" dirty="0"/>
              <a:t>2) Impulse is passed from the </a:t>
            </a:r>
            <a:r>
              <a:rPr lang="en-US" sz="3000" b="1" dirty="0">
                <a:solidFill>
                  <a:srgbClr val="99CCFF"/>
                </a:solidFill>
              </a:rPr>
              <a:t>sensory organ</a:t>
            </a:r>
            <a:r>
              <a:rPr lang="en-US" sz="3000" dirty="0"/>
              <a:t> to a </a:t>
            </a:r>
            <a:r>
              <a:rPr lang="en-US" sz="3000" b="1" dirty="0">
                <a:solidFill>
                  <a:schemeClr val="tx2"/>
                </a:solidFill>
              </a:rPr>
              <a:t>sensory neuron</a:t>
            </a:r>
            <a:r>
              <a:rPr lang="en-US" sz="3000" dirty="0"/>
              <a:t>!</a:t>
            </a:r>
          </a:p>
          <a:p>
            <a:pPr>
              <a:buFont typeface="Wingdings" pitchFamily="2" charset="2"/>
              <a:buNone/>
            </a:pPr>
            <a:r>
              <a:rPr lang="en-US" sz="3000" b="1" dirty="0">
                <a:solidFill>
                  <a:schemeClr val="tx2"/>
                </a:solidFill>
              </a:rPr>
              <a:t>3) Sensory Neuron</a:t>
            </a:r>
            <a:r>
              <a:rPr lang="en-US" sz="3000" dirty="0"/>
              <a:t> transfers the impulse to the </a:t>
            </a:r>
            <a:r>
              <a:rPr lang="en-US" sz="3000" b="1" dirty="0">
                <a:solidFill>
                  <a:srgbClr val="FF0000"/>
                </a:solidFill>
              </a:rPr>
              <a:t>Association neuron</a:t>
            </a:r>
            <a:r>
              <a:rPr lang="en-US" sz="3000" dirty="0"/>
              <a:t> in the spinal cord!</a:t>
            </a:r>
          </a:p>
        </p:txBody>
      </p:sp>
      <p:pic>
        <p:nvPicPr>
          <p:cNvPr id="5122" name="Picture 2" descr="http://content.answers.com/main/content/img/oxford/Oxford_Sports/0199210896.reflex-arc.1.jpg"/>
          <p:cNvPicPr>
            <a:picLocks noChangeAspect="1" noChangeArrowheads="1"/>
          </p:cNvPicPr>
          <p:nvPr/>
        </p:nvPicPr>
        <p:blipFill>
          <a:blip r:embed="rId2" cstate="print"/>
          <a:srcRect/>
          <a:stretch>
            <a:fillRect/>
          </a:stretch>
        </p:blipFill>
        <p:spPr bwMode="auto">
          <a:xfrm>
            <a:off x="381000" y="1676400"/>
            <a:ext cx="4572000" cy="4702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 calcmode="lin" valueType="num">
                                      <p:cBhvr additive="base">
                                        <p:cTn id="12" dur="5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2">
                                            <p:txEl>
                                              <p:pRg st="1" end="1"/>
                                            </p:txEl>
                                          </p:spTgt>
                                        </p:tgtEl>
                                        <p:attrNameLst>
                                          <p:attrName>style.visibility</p:attrName>
                                        </p:attrNameLst>
                                      </p:cBhvr>
                                      <p:to>
                                        <p:strVal val="visible"/>
                                      </p:to>
                                    </p:set>
                                    <p:anim calcmode="lin" valueType="num">
                                      <p:cBhvr additive="base">
                                        <p:cTn id="18"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42">
                                            <p:txEl>
                                              <p:pRg st="2" end="2"/>
                                            </p:txEl>
                                          </p:spTgt>
                                        </p:tgtEl>
                                        <p:attrNameLst>
                                          <p:attrName>style.visibility</p:attrName>
                                        </p:attrNameLst>
                                      </p:cBhvr>
                                      <p:to>
                                        <p:strVal val="visible"/>
                                      </p:to>
                                    </p:set>
                                    <p:anim calcmode="lin" valueType="num">
                                      <p:cBhvr additive="base">
                                        <p:cTn id="24" dur="500" fill="hold"/>
                                        <p:tgtEl>
                                          <p:spTgt spid="143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Rot="1" noChangeArrowheads="1"/>
          </p:cNvSpPr>
          <p:nvPr>
            <p:ph type="body" sz="half" idx="2"/>
          </p:nvPr>
        </p:nvSpPr>
        <p:spPr>
          <a:xfrm>
            <a:off x="4932363" y="404813"/>
            <a:ext cx="3960812" cy="6453187"/>
          </a:xfrm>
        </p:spPr>
        <p:txBody>
          <a:bodyPr/>
          <a:lstStyle/>
          <a:p>
            <a:pPr>
              <a:buFont typeface="Wingdings" pitchFamily="2" charset="2"/>
              <a:buNone/>
            </a:pPr>
            <a:r>
              <a:rPr lang="en-US" sz="2800"/>
              <a:t>4) The</a:t>
            </a:r>
            <a:r>
              <a:rPr lang="en-US" sz="2800" b="1" i="1">
                <a:solidFill>
                  <a:srgbClr val="FF0000"/>
                </a:solidFill>
              </a:rPr>
              <a:t> INTERNEURON</a:t>
            </a:r>
            <a:r>
              <a:rPr lang="en-US" sz="2800"/>
              <a:t> links the </a:t>
            </a:r>
            <a:r>
              <a:rPr lang="en-US" sz="2800" b="1">
                <a:solidFill>
                  <a:schemeClr val="tx2"/>
                </a:solidFill>
              </a:rPr>
              <a:t>SENSORY</a:t>
            </a:r>
            <a:r>
              <a:rPr lang="en-US" sz="2800"/>
              <a:t> to the </a:t>
            </a:r>
            <a:r>
              <a:rPr lang="en-US" sz="2800" b="1">
                <a:solidFill>
                  <a:schemeClr val="tx2"/>
                </a:solidFill>
              </a:rPr>
              <a:t>MOTOR</a:t>
            </a:r>
            <a:r>
              <a:rPr lang="en-US" sz="2800"/>
              <a:t> neuron!</a:t>
            </a:r>
          </a:p>
          <a:p>
            <a:pPr>
              <a:buFont typeface="Wingdings" pitchFamily="2" charset="2"/>
              <a:buNone/>
            </a:pPr>
            <a:r>
              <a:rPr lang="en-US" sz="2800"/>
              <a:t>5) The </a:t>
            </a:r>
            <a:r>
              <a:rPr lang="en-US" sz="2800" b="1">
                <a:solidFill>
                  <a:schemeClr val="tx2"/>
                </a:solidFill>
              </a:rPr>
              <a:t>MOTOR</a:t>
            </a:r>
            <a:r>
              <a:rPr lang="en-US" sz="2800"/>
              <a:t> neuron takes the impulse to the </a:t>
            </a:r>
            <a:r>
              <a:rPr lang="en-US" sz="2800" b="1">
                <a:solidFill>
                  <a:srgbClr val="99CCFF"/>
                </a:solidFill>
              </a:rPr>
              <a:t>EFFECTOR</a:t>
            </a:r>
            <a:r>
              <a:rPr lang="en-US" sz="2800"/>
              <a:t>! </a:t>
            </a:r>
          </a:p>
          <a:p>
            <a:pPr>
              <a:buFont typeface="Wingdings" pitchFamily="2" charset="2"/>
              <a:buNone/>
            </a:pPr>
            <a:r>
              <a:rPr lang="en-US" sz="2800"/>
              <a:t>6) The </a:t>
            </a:r>
            <a:r>
              <a:rPr lang="en-US" sz="2800" b="1">
                <a:solidFill>
                  <a:srgbClr val="99CCFF"/>
                </a:solidFill>
              </a:rPr>
              <a:t>effector</a:t>
            </a:r>
            <a:r>
              <a:rPr lang="en-US" sz="2800"/>
              <a:t> (usually a muscle) reacts.</a:t>
            </a:r>
          </a:p>
          <a:p>
            <a:pPr>
              <a:buFont typeface="Wingdings" pitchFamily="2" charset="2"/>
              <a:buNone/>
            </a:pPr>
            <a:r>
              <a:rPr lang="en-US" sz="2800" b="1" i="1" u="sng">
                <a:solidFill>
                  <a:srgbClr val="FF0000"/>
                </a:solidFill>
              </a:rPr>
              <a:t>7) Simultaneously</a:t>
            </a:r>
            <a:r>
              <a:rPr lang="en-US" sz="2800"/>
              <a:t>, </a:t>
            </a:r>
            <a:r>
              <a:rPr lang="en-US" sz="2800" b="1">
                <a:solidFill>
                  <a:srgbClr val="99CCFF"/>
                </a:solidFill>
              </a:rPr>
              <a:t>interneurons</a:t>
            </a:r>
            <a:r>
              <a:rPr lang="en-US" sz="2800"/>
              <a:t> send the signal up to the </a:t>
            </a:r>
            <a:r>
              <a:rPr lang="en-US" sz="2800" b="1">
                <a:solidFill>
                  <a:schemeClr val="tx2"/>
                </a:solidFill>
              </a:rPr>
              <a:t>BRAIN</a:t>
            </a:r>
            <a:r>
              <a:rPr lang="en-US" sz="2800"/>
              <a:t> for interpretation!</a:t>
            </a:r>
          </a:p>
        </p:txBody>
      </p:sp>
      <p:sp>
        <p:nvSpPr>
          <p:cNvPr id="16426" name="Rectangle 42"/>
          <p:cNvSpPr>
            <a:spLocks noChangeArrowheads="1"/>
          </p:cNvSpPr>
          <p:nvPr/>
        </p:nvSpPr>
        <p:spPr bwMode="auto">
          <a:xfrm>
            <a:off x="0" y="0"/>
            <a:ext cx="3851275" cy="1066800"/>
          </a:xfrm>
          <a:prstGeom prst="rect">
            <a:avLst/>
          </a:prstGeom>
          <a:noFill/>
          <a:ln w="9525">
            <a:noFill/>
            <a:miter lim="800000"/>
            <a:headEnd/>
            <a:tailEnd/>
          </a:ln>
          <a:effectLst/>
        </p:spPr>
        <p:txBody>
          <a:bodyPr>
            <a:spAutoFit/>
          </a:bodyPr>
          <a:lstStyle/>
          <a:p>
            <a:r>
              <a:rPr lang="en-US" sz="3200" b="1">
                <a:solidFill>
                  <a:schemeClr val="tx2"/>
                </a:solidFill>
                <a:effectLst>
                  <a:outerShdw blurRad="38100" dist="38100" dir="2700000" algn="tl">
                    <a:srgbClr val="000000"/>
                  </a:outerShdw>
                </a:effectLst>
              </a:rPr>
              <a:t>How the Reflex Arc Functions…</a:t>
            </a:r>
          </a:p>
        </p:txBody>
      </p:sp>
      <p:pic>
        <p:nvPicPr>
          <p:cNvPr id="3074" name="Picture 2" descr="http://content.answers.com/main/content/img/oxford/Oxford_Sports/0199210896.reflex-arc.1.jpg"/>
          <p:cNvPicPr>
            <a:picLocks noChangeAspect="1" noChangeArrowheads="1"/>
          </p:cNvPicPr>
          <p:nvPr/>
        </p:nvPicPr>
        <p:blipFill>
          <a:blip r:embed="rId2" cstate="print"/>
          <a:srcRect/>
          <a:stretch>
            <a:fillRect/>
          </a:stretch>
        </p:blipFill>
        <p:spPr bwMode="auto">
          <a:xfrm>
            <a:off x="533400" y="1371600"/>
            <a:ext cx="4495800" cy="4624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xEl>
                                              <p:pRg st="2" end="2"/>
                                            </p:txEl>
                                          </p:spTgt>
                                        </p:tgtEl>
                                        <p:attrNameLst>
                                          <p:attrName>style.visibility</p:attrName>
                                        </p:attrNameLst>
                                      </p:cBhvr>
                                      <p:to>
                                        <p:strVal val="visible"/>
                                      </p:to>
                                    </p:set>
                                    <p:anim calcmode="lin" valueType="num">
                                      <p:cBhvr additive="base">
                                        <p:cTn id="19" dur="500" fill="hold"/>
                                        <p:tgtEl>
                                          <p:spTgt spid="163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9">
                                            <p:txEl>
                                              <p:pRg st="3" end="3"/>
                                            </p:txEl>
                                          </p:spTgt>
                                        </p:tgtEl>
                                        <p:attrNameLst>
                                          <p:attrName>style.visibility</p:attrName>
                                        </p:attrNameLst>
                                      </p:cBhvr>
                                      <p:to>
                                        <p:strVal val="visible"/>
                                      </p:to>
                                    </p:set>
                                    <p:anim calcmode="lin" valueType="num">
                                      <p:cBhvr additive="base">
                                        <p:cTn id="25" dur="500" fill="hold"/>
                                        <p:tgtEl>
                                          <p:spTgt spid="163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39750" y="152401"/>
            <a:ext cx="3956050" cy="3390900"/>
            <a:chOff x="340" y="210"/>
            <a:chExt cx="2400" cy="2022"/>
          </a:xfrm>
        </p:grpSpPr>
        <p:pic>
          <p:nvPicPr>
            <p:cNvPr id="19463" name="Picture 7" descr="reflex"/>
            <p:cNvPicPr>
              <a:picLocks noChangeAspect="1" noChangeArrowheads="1"/>
            </p:cNvPicPr>
            <p:nvPr/>
          </p:nvPicPr>
          <p:blipFill>
            <a:blip r:embed="rId2" cstate="print"/>
            <a:srcRect/>
            <a:stretch>
              <a:fillRect/>
            </a:stretch>
          </p:blipFill>
          <p:spPr bwMode="auto">
            <a:xfrm>
              <a:off x="340" y="210"/>
              <a:ext cx="2400" cy="2022"/>
            </a:xfrm>
            <a:prstGeom prst="rect">
              <a:avLst/>
            </a:prstGeom>
            <a:noFill/>
          </p:spPr>
        </p:pic>
        <p:sp>
          <p:nvSpPr>
            <p:cNvPr id="19464" name="Rectangle 8"/>
            <p:cNvSpPr>
              <a:spLocks noChangeArrowheads="1"/>
            </p:cNvSpPr>
            <p:nvPr/>
          </p:nvSpPr>
          <p:spPr bwMode="auto">
            <a:xfrm>
              <a:off x="1202" y="2069"/>
              <a:ext cx="635" cy="136"/>
            </a:xfrm>
            <a:prstGeom prst="rect">
              <a:avLst/>
            </a:prstGeom>
            <a:solidFill>
              <a:srgbClr val="33CCCC"/>
            </a:solidFill>
            <a:ln w="9525">
              <a:solidFill>
                <a:srgbClr val="33CCCC"/>
              </a:solidFill>
              <a:miter lim="800000"/>
              <a:headEnd/>
              <a:tailEnd/>
            </a:ln>
            <a:effectLst/>
          </p:spPr>
          <p:txBody>
            <a:bodyPr wrap="none" anchor="ctr"/>
            <a:lstStyle/>
            <a:p>
              <a:endParaRPr lang="en-US"/>
            </a:p>
          </p:txBody>
        </p:sp>
      </p:grpSp>
      <p:pic>
        <p:nvPicPr>
          <p:cNvPr id="19468" name="Picture 12" descr="reflex"/>
          <p:cNvPicPr>
            <a:picLocks noGrp="1" noChangeAspect="1" noChangeArrowheads="1" noCrop="1"/>
          </p:cNvPicPr>
          <p:nvPr>
            <p:ph type="body" idx="1"/>
          </p:nvPr>
        </p:nvPicPr>
        <p:blipFill>
          <a:blip r:embed="rId3" cstate="print"/>
          <a:srcRect/>
          <a:stretch>
            <a:fillRect/>
          </a:stretch>
        </p:blipFill>
        <p:spPr>
          <a:xfrm>
            <a:off x="5121275" y="333375"/>
            <a:ext cx="3771900" cy="6119813"/>
          </a:xfrm>
          <a:noFill/>
          <a:ln/>
        </p:spPr>
      </p:pic>
      <p:pic>
        <p:nvPicPr>
          <p:cNvPr id="19470" name="Picture 14" descr="img004"/>
          <p:cNvPicPr>
            <a:picLocks noChangeAspect="1" noChangeArrowheads="1"/>
          </p:cNvPicPr>
          <p:nvPr/>
        </p:nvPicPr>
        <p:blipFill>
          <a:blip r:embed="rId4" cstate="print"/>
          <a:srcRect/>
          <a:stretch>
            <a:fillRect/>
          </a:stretch>
        </p:blipFill>
        <p:spPr bwMode="auto">
          <a:xfrm>
            <a:off x="0" y="3267075"/>
            <a:ext cx="4791075" cy="3590925"/>
          </a:xfrm>
          <a:prstGeom prst="rect">
            <a:avLst/>
          </a:prstGeom>
          <a:noFill/>
          <a:ln w="38100">
            <a:solidFill>
              <a:srgbClr val="000000"/>
            </a:solidFill>
            <a:miter lim="800000"/>
            <a:headEnd/>
            <a:tailEnd/>
          </a:ln>
        </p:spPr>
      </p:pic>
      <p:sp>
        <p:nvSpPr>
          <p:cNvPr id="8" name="TextBox 7"/>
          <p:cNvSpPr txBox="1"/>
          <p:nvPr/>
        </p:nvSpPr>
        <p:spPr>
          <a:xfrm>
            <a:off x="4876800" y="6172200"/>
            <a:ext cx="2438400" cy="369332"/>
          </a:xfrm>
          <a:prstGeom prst="rect">
            <a:avLst/>
          </a:prstGeom>
          <a:noFill/>
        </p:spPr>
        <p:txBody>
          <a:bodyPr wrap="square" rtlCol="0">
            <a:spAutoFit/>
          </a:bodyPr>
          <a:lstStyle/>
          <a:p>
            <a:r>
              <a:rPr lang="en-US" dirty="0" smtClean="0">
                <a:hlinkClick r:id="rId5" action="ppaction://hlinkfile"/>
              </a:rPr>
              <a:t>Reflex Arc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 calcmode="lin" valueType="num">
                                      <p:cBhvr>
                                        <p:cTn id="12" dur="500" fill="hold"/>
                                        <p:tgtEl>
                                          <p:spTgt spid="19470"/>
                                        </p:tgtEl>
                                        <p:attrNameLst>
                                          <p:attrName>ppt_w</p:attrName>
                                        </p:attrNameLst>
                                      </p:cBhvr>
                                      <p:tavLst>
                                        <p:tav tm="0">
                                          <p:val>
                                            <p:fltVal val="0"/>
                                          </p:val>
                                        </p:tav>
                                        <p:tav tm="100000">
                                          <p:val>
                                            <p:strVal val="#ppt_w"/>
                                          </p:val>
                                        </p:tav>
                                      </p:tavLst>
                                    </p:anim>
                                    <p:anim calcmode="lin" valueType="num">
                                      <p:cBhvr>
                                        <p:cTn id="13" dur="500" fill="hold"/>
                                        <p:tgtEl>
                                          <p:spTgt spid="1947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468"/>
                                        </p:tgtEl>
                                        <p:attrNameLst>
                                          <p:attrName>style.visibility</p:attrName>
                                        </p:attrNameLst>
                                      </p:cBhvr>
                                      <p:to>
                                        <p:strVal val="visible"/>
                                      </p:to>
                                    </p:set>
                                    <p:anim calcmode="lin" valueType="num">
                                      <p:cBhvr>
                                        <p:cTn id="18" dur="500" fill="hold"/>
                                        <p:tgtEl>
                                          <p:spTgt spid="19468"/>
                                        </p:tgtEl>
                                        <p:attrNameLst>
                                          <p:attrName>ppt_w</p:attrName>
                                        </p:attrNameLst>
                                      </p:cBhvr>
                                      <p:tavLst>
                                        <p:tav tm="0">
                                          <p:val>
                                            <p:fltVal val="0"/>
                                          </p:val>
                                        </p:tav>
                                        <p:tav tm="100000">
                                          <p:val>
                                            <p:strVal val="#ppt_w"/>
                                          </p:val>
                                        </p:tav>
                                      </p:tavLst>
                                    </p:anim>
                                    <p:anim calcmode="lin" valueType="num">
                                      <p:cBhvr>
                                        <p:cTn id="19" dur="500" fill="hold"/>
                                        <p:tgtEl>
                                          <p:spTgt spid="19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Outcome:</a:t>
            </a:r>
            <a:endParaRPr lang="en-US" dirty="0"/>
          </a:p>
        </p:txBody>
      </p:sp>
      <p:sp>
        <p:nvSpPr>
          <p:cNvPr id="3" name="Content Placeholder 2"/>
          <p:cNvSpPr>
            <a:spLocks noGrp="1"/>
          </p:cNvSpPr>
          <p:nvPr>
            <p:ph idx="1"/>
          </p:nvPr>
        </p:nvSpPr>
        <p:spPr>
          <a:xfrm>
            <a:off x="1295400" y="1295400"/>
            <a:ext cx="7498080" cy="4800600"/>
          </a:xfrm>
        </p:spPr>
        <p:txBody>
          <a:bodyPr/>
          <a:lstStyle/>
          <a:p>
            <a:r>
              <a:rPr lang="en-US" dirty="0" smtClean="0"/>
              <a:t>Describe the composition and function of reflex arcs</a:t>
            </a:r>
          </a:p>
          <a:p>
            <a:r>
              <a:rPr lang="en-US" dirty="0" smtClean="0"/>
              <a:t>Design and perform an experiment to investigate the physiology of reflex arcs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Reflex Lab</a:t>
            </a:r>
          </a:p>
          <a:p>
            <a:r>
              <a:rPr lang="en-US" dirty="0" smtClean="0"/>
              <a:t>Section E in your notes package</a:t>
            </a:r>
          </a:p>
          <a:p>
            <a:pPr lvl="1"/>
            <a:r>
              <a:rPr lang="en-US" dirty="0" smtClean="0"/>
              <a:t>P. 414 Questions </a:t>
            </a:r>
            <a:r>
              <a:rPr lang="en-US" smtClean="0"/>
              <a:t># 2, 3, 5, 6</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04800" y="3657600"/>
            <a:ext cx="8516215"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sz="4900" dirty="0"/>
              <a:t>Action </a:t>
            </a:r>
            <a:r>
              <a:rPr lang="en-US" altLang="en-US" sz="4900" dirty="0" smtClean="0"/>
              <a:t>Potential</a:t>
            </a:r>
            <a:r>
              <a:rPr lang="en-US" altLang="en-US" sz="4400" dirty="0" smtClean="0"/>
              <a:t/>
            </a:r>
            <a:br>
              <a:rPr lang="en-US" altLang="en-US" sz="4400" dirty="0" smtClean="0"/>
            </a:br>
            <a:r>
              <a:rPr lang="en-US" altLang="en-US" sz="2400" dirty="0" smtClean="0"/>
              <a:t>    how do nerves work???</a:t>
            </a:r>
            <a:endParaRPr lang="en-US" altLang="en-US" sz="2400" dirty="0"/>
          </a:p>
        </p:txBody>
      </p:sp>
      <p:sp>
        <p:nvSpPr>
          <p:cNvPr id="6147" name="Rectangle 3"/>
          <p:cNvSpPr>
            <a:spLocks noGrp="1" noChangeArrowheads="1"/>
          </p:cNvSpPr>
          <p:nvPr>
            <p:ph type="body" idx="1"/>
          </p:nvPr>
        </p:nvSpPr>
        <p:spPr/>
        <p:txBody>
          <a:bodyPr/>
          <a:lstStyle/>
          <a:p>
            <a:r>
              <a:rPr lang="en-US" altLang="en-US" dirty="0"/>
              <a:t>In 1900 Bernstein hypothesized that nerve impulses where electrochemical in nature. </a:t>
            </a:r>
          </a:p>
          <a:p>
            <a:pPr lvl="1"/>
            <a:r>
              <a:rPr lang="en-US" altLang="en-US" dirty="0"/>
              <a:t>Future experimentation proved this.</a:t>
            </a:r>
          </a:p>
          <a:p>
            <a:r>
              <a:rPr lang="en-US" altLang="en-US" u="sng" dirty="0"/>
              <a:t>Giant Squid Experiment: </a:t>
            </a:r>
          </a:p>
          <a:p>
            <a:pPr lvl="1"/>
            <a:r>
              <a:rPr lang="en-US" altLang="en-US" dirty="0"/>
              <a:t>Cole and Curtis placed two tiny electrodes </a:t>
            </a:r>
            <a:r>
              <a:rPr lang="en-US" altLang="en-US" dirty="0">
                <a:latin typeface="Times"/>
              </a:rPr>
              <a:t>–</a:t>
            </a:r>
            <a:r>
              <a:rPr lang="en-US" altLang="en-US" dirty="0"/>
              <a:t> one inside the large axon of a squid and the second across from the first outside the axon.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Text Box 16"/>
          <p:cNvSpPr txBox="1">
            <a:spLocks noChangeArrowheads="1"/>
          </p:cNvSpPr>
          <p:nvPr/>
        </p:nvSpPr>
        <p:spPr bwMode="auto">
          <a:xfrm>
            <a:off x="838200" y="3733800"/>
            <a:ext cx="7772400"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9233" name="Text Box 17"/>
          <p:cNvSpPr txBox="1">
            <a:spLocks noChangeArrowheads="1"/>
          </p:cNvSpPr>
          <p:nvPr/>
        </p:nvSpPr>
        <p:spPr bwMode="auto">
          <a:xfrm>
            <a:off x="1022350" y="3657600"/>
            <a:ext cx="8121650" cy="2031325"/>
          </a:xfrm>
          <a:prstGeom prst="rect">
            <a:avLst/>
          </a:prstGeom>
          <a:noFill/>
          <a:ln w="9525">
            <a:noFill/>
            <a:miter lim="800000"/>
            <a:headEnd/>
            <a:tailEnd/>
          </a:ln>
          <a:effectLst/>
        </p:spPr>
        <p:txBody>
          <a:bodyPr wrap="square">
            <a:spAutoFit/>
          </a:bodyPr>
          <a:lstStyle/>
          <a:p>
            <a:pPr>
              <a:spcBef>
                <a:spcPct val="50000"/>
              </a:spcBef>
              <a:buFontTx/>
              <a:buChar char="•"/>
            </a:pPr>
            <a:r>
              <a:rPr lang="en-US" altLang="en-US" sz="2800" dirty="0"/>
              <a:t>Cole and Curtis measured the electrical potential across the membrane. </a:t>
            </a:r>
          </a:p>
          <a:p>
            <a:pPr>
              <a:spcBef>
                <a:spcPct val="50000"/>
              </a:spcBef>
              <a:buFontTx/>
              <a:buChar char="•"/>
            </a:pPr>
            <a:r>
              <a:rPr lang="en-US" altLang="en-US" sz="2800" dirty="0"/>
              <a:t>The </a:t>
            </a:r>
            <a:r>
              <a:rPr lang="en-US" altLang="en-US" sz="2800" b="1" dirty="0"/>
              <a:t>resting potential</a:t>
            </a:r>
            <a:r>
              <a:rPr lang="en-US" altLang="en-US" sz="2800" dirty="0"/>
              <a:t> was found to be about –70mV.</a:t>
            </a:r>
            <a:endParaRPr lang="en-US" altLang="en-US" dirty="0"/>
          </a:p>
        </p:txBody>
      </p:sp>
      <p:grpSp>
        <p:nvGrpSpPr>
          <p:cNvPr id="2" name="Group 26"/>
          <p:cNvGrpSpPr>
            <a:grpSpLocks/>
          </p:cNvGrpSpPr>
          <p:nvPr/>
        </p:nvGrpSpPr>
        <p:grpSpPr bwMode="auto">
          <a:xfrm>
            <a:off x="1905000" y="1295400"/>
            <a:ext cx="5562600" cy="2286000"/>
            <a:chOff x="1200" y="1008"/>
            <a:chExt cx="3504" cy="1440"/>
          </a:xfrm>
        </p:grpSpPr>
        <p:sp>
          <p:nvSpPr>
            <p:cNvPr id="9237" name="Rectangle 21"/>
            <p:cNvSpPr>
              <a:spLocks noChangeArrowheads="1"/>
            </p:cNvSpPr>
            <p:nvPr/>
          </p:nvSpPr>
          <p:spPr bwMode="auto">
            <a:xfrm>
              <a:off x="1200" y="1008"/>
              <a:ext cx="3504" cy="1440"/>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nvGrpSpPr>
            <p:cNvPr id="3" name="Group 25"/>
            <p:cNvGrpSpPr>
              <a:grpSpLocks/>
            </p:cNvGrpSpPr>
            <p:nvPr/>
          </p:nvGrpSpPr>
          <p:grpSpPr bwMode="auto">
            <a:xfrm>
              <a:off x="1248" y="1104"/>
              <a:ext cx="3312" cy="1171"/>
              <a:chOff x="1248" y="1104"/>
              <a:chExt cx="3312" cy="1171"/>
            </a:xfrm>
          </p:grpSpPr>
          <p:sp>
            <p:nvSpPr>
              <p:cNvPr id="9219" name="Oval 3"/>
              <p:cNvSpPr>
                <a:spLocks noChangeArrowheads="1"/>
              </p:cNvSpPr>
              <p:nvPr/>
            </p:nvSpPr>
            <p:spPr bwMode="auto">
              <a:xfrm>
                <a:off x="2076" y="1494"/>
                <a:ext cx="331" cy="781"/>
              </a:xfrm>
              <a:prstGeom prst="ellipse">
                <a:avLst/>
              </a:prstGeom>
              <a:solidFill>
                <a:srgbClr val="FFFFFF"/>
              </a:solidFill>
              <a:ln w="9525">
                <a:solidFill>
                  <a:srgbClr val="000000"/>
                </a:solidFill>
                <a:round/>
                <a:headEnd/>
                <a:tailEnd/>
              </a:ln>
            </p:spPr>
            <p:txBody>
              <a:bodyPr/>
              <a:lstStyle/>
              <a:p>
                <a:endParaRPr lang="en-US"/>
              </a:p>
            </p:txBody>
          </p:sp>
          <p:sp>
            <p:nvSpPr>
              <p:cNvPr id="9220" name="Line 4"/>
              <p:cNvSpPr>
                <a:spLocks noChangeShapeType="1"/>
              </p:cNvSpPr>
              <p:nvPr/>
            </p:nvSpPr>
            <p:spPr bwMode="auto">
              <a:xfrm>
                <a:off x="2242" y="1494"/>
                <a:ext cx="2152" cy="0"/>
              </a:xfrm>
              <a:prstGeom prst="line">
                <a:avLst/>
              </a:prstGeom>
              <a:noFill/>
              <a:ln w="9525">
                <a:solidFill>
                  <a:srgbClr val="000000"/>
                </a:solidFill>
                <a:round/>
                <a:headEnd/>
                <a:tailEnd/>
              </a:ln>
            </p:spPr>
            <p:txBody>
              <a:bodyPr/>
              <a:lstStyle/>
              <a:p>
                <a:endParaRPr lang="en-US"/>
              </a:p>
            </p:txBody>
          </p:sp>
          <p:sp>
            <p:nvSpPr>
              <p:cNvPr id="9221" name="Line 5"/>
              <p:cNvSpPr>
                <a:spLocks noChangeShapeType="1"/>
              </p:cNvSpPr>
              <p:nvPr/>
            </p:nvSpPr>
            <p:spPr bwMode="auto">
              <a:xfrm>
                <a:off x="2263" y="2271"/>
                <a:ext cx="2153" cy="0"/>
              </a:xfrm>
              <a:prstGeom prst="line">
                <a:avLst/>
              </a:prstGeom>
              <a:noFill/>
              <a:ln w="9525">
                <a:solidFill>
                  <a:srgbClr val="000000"/>
                </a:solidFill>
                <a:round/>
                <a:headEnd/>
                <a:tailEnd/>
              </a:ln>
            </p:spPr>
            <p:txBody>
              <a:bodyPr/>
              <a:lstStyle/>
              <a:p>
                <a:endParaRPr lang="en-US"/>
              </a:p>
            </p:txBody>
          </p:sp>
          <p:sp>
            <p:nvSpPr>
              <p:cNvPr id="9222" name="Arc 6"/>
              <p:cNvSpPr>
                <a:spLocks/>
              </p:cNvSpPr>
              <p:nvPr/>
            </p:nvSpPr>
            <p:spPr bwMode="auto">
              <a:xfrm>
                <a:off x="4394" y="1494"/>
                <a:ext cx="166" cy="3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9223" name="Arc 7"/>
              <p:cNvSpPr>
                <a:spLocks/>
              </p:cNvSpPr>
              <p:nvPr/>
            </p:nvSpPr>
            <p:spPr bwMode="auto">
              <a:xfrm flipV="1">
                <a:off x="4394" y="1885"/>
                <a:ext cx="166" cy="3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9224" name="Rectangle 8"/>
              <p:cNvSpPr>
                <a:spLocks noChangeArrowheads="1"/>
              </p:cNvSpPr>
              <p:nvPr/>
            </p:nvSpPr>
            <p:spPr bwMode="auto">
              <a:xfrm>
                <a:off x="1662" y="1787"/>
                <a:ext cx="745" cy="98"/>
              </a:xfrm>
              <a:prstGeom prst="rect">
                <a:avLst/>
              </a:prstGeom>
              <a:solidFill>
                <a:srgbClr val="FFFF00"/>
              </a:solidFill>
              <a:ln w="9525">
                <a:solidFill>
                  <a:srgbClr val="000000"/>
                </a:solidFill>
                <a:miter lim="800000"/>
                <a:headEnd/>
                <a:tailEnd/>
              </a:ln>
            </p:spPr>
            <p:txBody>
              <a:bodyPr/>
              <a:lstStyle/>
              <a:p>
                <a:endParaRPr lang="en-US"/>
              </a:p>
            </p:txBody>
          </p:sp>
          <p:sp>
            <p:nvSpPr>
              <p:cNvPr id="9225" name="Rectangle 9"/>
              <p:cNvSpPr>
                <a:spLocks noChangeArrowheads="1"/>
              </p:cNvSpPr>
              <p:nvPr/>
            </p:nvSpPr>
            <p:spPr bwMode="auto">
              <a:xfrm>
                <a:off x="2407" y="1787"/>
                <a:ext cx="828" cy="98"/>
              </a:xfrm>
              <a:prstGeom prst="rect">
                <a:avLst/>
              </a:prstGeom>
              <a:solidFill>
                <a:srgbClr val="FFFF99"/>
              </a:solidFill>
              <a:ln w="9525" cap="rnd">
                <a:solidFill>
                  <a:srgbClr val="000000"/>
                </a:solidFill>
                <a:prstDash val="sysDot"/>
                <a:miter lim="800000"/>
                <a:headEnd/>
                <a:tailEnd/>
              </a:ln>
            </p:spPr>
            <p:txBody>
              <a:bodyPr/>
              <a:lstStyle/>
              <a:p>
                <a:endParaRPr lang="en-US"/>
              </a:p>
            </p:txBody>
          </p:sp>
          <p:sp>
            <p:nvSpPr>
              <p:cNvPr id="9226" name="Rectangle 10"/>
              <p:cNvSpPr>
                <a:spLocks noChangeArrowheads="1"/>
              </p:cNvSpPr>
              <p:nvPr/>
            </p:nvSpPr>
            <p:spPr bwMode="auto">
              <a:xfrm>
                <a:off x="1579" y="1104"/>
                <a:ext cx="1656" cy="98"/>
              </a:xfrm>
              <a:prstGeom prst="rect">
                <a:avLst/>
              </a:prstGeom>
              <a:solidFill>
                <a:srgbClr val="FFFF00"/>
              </a:solidFill>
              <a:ln w="9525">
                <a:solidFill>
                  <a:srgbClr val="000000"/>
                </a:solidFill>
                <a:miter lim="800000"/>
                <a:headEnd/>
                <a:tailEnd/>
              </a:ln>
            </p:spPr>
            <p:txBody>
              <a:bodyPr/>
              <a:lstStyle/>
              <a:p>
                <a:endParaRPr lang="en-US"/>
              </a:p>
            </p:txBody>
          </p:sp>
          <p:sp>
            <p:nvSpPr>
              <p:cNvPr id="9227" name="AutoShape 11"/>
              <p:cNvSpPr>
                <a:spLocks noChangeArrowheads="1"/>
              </p:cNvSpPr>
              <p:nvPr/>
            </p:nvSpPr>
            <p:spPr bwMode="auto">
              <a:xfrm>
                <a:off x="3070" y="1592"/>
                <a:ext cx="165" cy="195"/>
              </a:xfrm>
              <a:prstGeom prst="triangle">
                <a:avLst>
                  <a:gd name="adj" fmla="val 50000"/>
                </a:avLst>
              </a:prstGeom>
              <a:solidFill>
                <a:srgbClr val="969696"/>
              </a:solidFill>
              <a:ln w="9525" cap="rnd">
                <a:solidFill>
                  <a:srgbClr val="000000"/>
                </a:solidFill>
                <a:prstDash val="sysDot"/>
                <a:miter lim="800000"/>
                <a:headEnd/>
                <a:tailEnd/>
              </a:ln>
            </p:spPr>
            <p:txBody>
              <a:bodyPr/>
              <a:lstStyle/>
              <a:p>
                <a:endParaRPr lang="en-US"/>
              </a:p>
            </p:txBody>
          </p:sp>
          <p:sp>
            <p:nvSpPr>
              <p:cNvPr id="9228" name="AutoShape 12"/>
              <p:cNvSpPr>
                <a:spLocks noChangeArrowheads="1"/>
              </p:cNvSpPr>
              <p:nvPr/>
            </p:nvSpPr>
            <p:spPr bwMode="auto">
              <a:xfrm flipV="1">
                <a:off x="3070" y="1202"/>
                <a:ext cx="165" cy="195"/>
              </a:xfrm>
              <a:prstGeom prst="triangle">
                <a:avLst>
                  <a:gd name="adj" fmla="val 50000"/>
                </a:avLst>
              </a:prstGeom>
              <a:solidFill>
                <a:srgbClr val="000000"/>
              </a:solidFill>
              <a:ln w="9525">
                <a:solidFill>
                  <a:srgbClr val="000000"/>
                </a:solidFill>
                <a:miter lim="800000"/>
                <a:headEnd/>
                <a:tailEnd/>
              </a:ln>
            </p:spPr>
            <p:txBody>
              <a:bodyPr/>
              <a:lstStyle/>
              <a:p>
                <a:endParaRPr lang="en-US"/>
              </a:p>
            </p:txBody>
          </p:sp>
          <p:sp>
            <p:nvSpPr>
              <p:cNvPr id="9229" name="Oval 13"/>
              <p:cNvSpPr>
                <a:spLocks noChangeArrowheads="1"/>
              </p:cNvSpPr>
              <p:nvPr/>
            </p:nvSpPr>
            <p:spPr bwMode="auto">
              <a:xfrm>
                <a:off x="1248" y="1104"/>
                <a:ext cx="745" cy="781"/>
              </a:xfrm>
              <a:prstGeom prst="ellipse">
                <a:avLst/>
              </a:prstGeom>
              <a:solidFill>
                <a:srgbClr val="FFFFFF"/>
              </a:solidFill>
              <a:ln w="9525">
                <a:solidFill>
                  <a:srgbClr val="000000"/>
                </a:solidFill>
                <a:round/>
                <a:headEnd/>
                <a:tailEnd/>
              </a:ln>
            </p:spPr>
            <p:txBody>
              <a:bodyPr/>
              <a:lstStyle/>
              <a:p>
                <a:endParaRPr lang="en-US"/>
              </a:p>
            </p:txBody>
          </p:sp>
          <p:sp>
            <p:nvSpPr>
              <p:cNvPr id="9230" name="Line 14"/>
              <p:cNvSpPr>
                <a:spLocks noChangeShapeType="1"/>
              </p:cNvSpPr>
              <p:nvPr/>
            </p:nvSpPr>
            <p:spPr bwMode="auto">
              <a:xfrm flipH="1" flipV="1">
                <a:off x="1440" y="1248"/>
                <a:ext cx="139" cy="246"/>
              </a:xfrm>
              <a:prstGeom prst="line">
                <a:avLst/>
              </a:prstGeom>
              <a:noFill/>
              <a:ln w="9525">
                <a:solidFill>
                  <a:srgbClr val="000000"/>
                </a:solidFill>
                <a:round/>
                <a:headEnd/>
                <a:tailEnd type="triangle" w="med" len="med"/>
              </a:ln>
            </p:spPr>
            <p:txBody>
              <a:bodyPr/>
              <a:lstStyle/>
              <a:p>
                <a:endParaRPr lang="en-US"/>
              </a:p>
            </p:txBody>
          </p:sp>
        </p:grpSp>
        <p:sp>
          <p:nvSpPr>
            <p:cNvPr id="9234" name="Text Box 18"/>
            <p:cNvSpPr txBox="1">
              <a:spLocks noChangeArrowheads="1"/>
            </p:cNvSpPr>
            <p:nvPr/>
          </p:nvSpPr>
          <p:spPr bwMode="auto">
            <a:xfrm>
              <a:off x="2928" y="1968"/>
              <a:ext cx="1488" cy="288"/>
            </a:xfrm>
            <a:prstGeom prst="rect">
              <a:avLst/>
            </a:prstGeom>
            <a:noFill/>
            <a:ln w="9525">
              <a:noFill/>
              <a:miter lim="800000"/>
              <a:headEnd/>
              <a:tailEnd/>
            </a:ln>
            <a:effectLst/>
          </p:spPr>
          <p:txBody>
            <a:bodyPr>
              <a:spAutoFit/>
            </a:bodyPr>
            <a:lstStyle/>
            <a:p>
              <a:pPr algn="ctr">
                <a:spcBef>
                  <a:spcPct val="50000"/>
                </a:spcBef>
              </a:pPr>
              <a:r>
                <a:rPr lang="en-US" altLang="en-US"/>
                <a:t>Squid Axon</a:t>
              </a:r>
            </a:p>
          </p:txBody>
        </p:sp>
      </p:grpSp>
      <p:sp>
        <p:nvSpPr>
          <p:cNvPr id="9235" name="Rectangle 19"/>
          <p:cNvSpPr>
            <a:spLocks noGrp="1" noChangeArrowheads="1"/>
          </p:cNvSpPr>
          <p:nvPr>
            <p:ph type="title" idx="4294967295"/>
          </p:nvPr>
        </p:nvSpPr>
        <p:spPr>
          <a:xfrm>
            <a:off x="762000" y="228600"/>
            <a:ext cx="7772400" cy="1143000"/>
          </a:xfrm>
        </p:spPr>
        <p:txBody>
          <a:bodyPr/>
          <a:lstStyle/>
          <a:p>
            <a:r>
              <a:rPr lang="en-US" altLang="en-US" dirty="0"/>
              <a:t>Giant Squid Experiment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941388" y="522288"/>
            <a:ext cx="7772400" cy="2667000"/>
          </a:xfrm>
        </p:spPr>
        <p:txBody>
          <a:bodyPr/>
          <a:lstStyle/>
          <a:p>
            <a:r>
              <a:rPr lang="en-US" altLang="en-US" dirty="0"/>
              <a:t>When stimulated, the </a:t>
            </a:r>
            <a:r>
              <a:rPr lang="en-US" altLang="en-US" b="1" dirty="0"/>
              <a:t>action potential</a:t>
            </a:r>
            <a:r>
              <a:rPr lang="en-US" altLang="en-US" dirty="0"/>
              <a:t> jumped to about +40 mV.</a:t>
            </a:r>
          </a:p>
          <a:p>
            <a:r>
              <a:rPr lang="en-US" altLang="en-US" dirty="0"/>
              <a:t>The action potential only lasted for a few milliseconds before the nerve cell returned to the resting potential.</a:t>
            </a:r>
          </a:p>
        </p:txBody>
      </p:sp>
      <p:grpSp>
        <p:nvGrpSpPr>
          <p:cNvPr id="2" name="Group 26"/>
          <p:cNvGrpSpPr>
            <a:grpSpLocks/>
          </p:cNvGrpSpPr>
          <p:nvPr/>
        </p:nvGrpSpPr>
        <p:grpSpPr bwMode="auto">
          <a:xfrm>
            <a:off x="2286000" y="3352800"/>
            <a:ext cx="4495800" cy="2971800"/>
            <a:chOff x="1488" y="2112"/>
            <a:chExt cx="2832" cy="1872"/>
          </a:xfrm>
        </p:grpSpPr>
        <p:sp>
          <p:nvSpPr>
            <p:cNvPr id="11288" name="Rectangle 24"/>
            <p:cNvSpPr>
              <a:spLocks noChangeArrowheads="1"/>
            </p:cNvSpPr>
            <p:nvPr/>
          </p:nvSpPr>
          <p:spPr bwMode="auto">
            <a:xfrm>
              <a:off x="1488" y="2112"/>
              <a:ext cx="2832" cy="1872"/>
            </a:xfrm>
            <a:prstGeom prst="rect">
              <a:avLst/>
            </a:prstGeom>
            <a:solidFill>
              <a:schemeClr val="bg2"/>
            </a:solidFill>
            <a:ln w="28575">
              <a:solidFill>
                <a:schemeClr val="tx1"/>
              </a:solidFill>
              <a:miter lim="800000"/>
              <a:headEnd/>
              <a:tailEnd/>
            </a:ln>
            <a:effectLst/>
          </p:spPr>
          <p:txBody>
            <a:bodyPr wrap="none" anchor="ctr"/>
            <a:lstStyle/>
            <a:p>
              <a:endParaRPr lang="en-US"/>
            </a:p>
          </p:txBody>
        </p:sp>
        <p:sp>
          <p:nvSpPr>
            <p:cNvPr id="11267" name="Rectangle 3"/>
            <p:cNvSpPr>
              <a:spLocks noChangeArrowheads="1"/>
            </p:cNvSpPr>
            <p:nvPr/>
          </p:nvSpPr>
          <p:spPr bwMode="auto">
            <a:xfrm>
              <a:off x="2064" y="2208"/>
              <a:ext cx="2112" cy="1392"/>
            </a:xfrm>
            <a:prstGeom prst="rect">
              <a:avLst/>
            </a:prstGeom>
            <a:solidFill>
              <a:schemeClr val="bg2"/>
            </a:solidFill>
            <a:ln w="28575">
              <a:solidFill>
                <a:schemeClr val="tx1"/>
              </a:solidFill>
              <a:miter lim="800000"/>
              <a:headEnd/>
              <a:tailEnd/>
            </a:ln>
            <a:effectLst/>
          </p:spPr>
          <p:txBody>
            <a:bodyPr wrap="none" anchor="ctr"/>
            <a:lstStyle/>
            <a:p>
              <a:endParaRPr lang="en-US"/>
            </a:p>
          </p:txBody>
        </p:sp>
        <p:sp>
          <p:nvSpPr>
            <p:cNvPr id="11268" name="Line 4"/>
            <p:cNvSpPr>
              <a:spLocks noChangeShapeType="1"/>
            </p:cNvSpPr>
            <p:nvPr/>
          </p:nvSpPr>
          <p:spPr bwMode="auto">
            <a:xfrm>
              <a:off x="2064" y="3168"/>
              <a:ext cx="384" cy="0"/>
            </a:xfrm>
            <a:prstGeom prst="line">
              <a:avLst/>
            </a:prstGeom>
            <a:noFill/>
            <a:ln w="28575">
              <a:solidFill>
                <a:schemeClr val="tx1"/>
              </a:solidFill>
              <a:round/>
              <a:headEnd/>
              <a:tailEnd/>
            </a:ln>
            <a:effectLst/>
          </p:spPr>
          <p:txBody>
            <a:bodyPr wrap="none" anchor="ctr"/>
            <a:lstStyle/>
            <a:p>
              <a:endParaRPr lang="en-US"/>
            </a:p>
          </p:txBody>
        </p:sp>
        <p:sp>
          <p:nvSpPr>
            <p:cNvPr id="11269" name="Line 5"/>
            <p:cNvSpPr>
              <a:spLocks noChangeShapeType="1"/>
            </p:cNvSpPr>
            <p:nvPr/>
          </p:nvSpPr>
          <p:spPr bwMode="auto">
            <a:xfrm flipV="1">
              <a:off x="2592" y="2400"/>
              <a:ext cx="144" cy="720"/>
            </a:xfrm>
            <a:prstGeom prst="line">
              <a:avLst/>
            </a:prstGeom>
            <a:noFill/>
            <a:ln w="28575">
              <a:solidFill>
                <a:schemeClr val="tx1"/>
              </a:solidFill>
              <a:round/>
              <a:headEnd/>
              <a:tailEnd/>
            </a:ln>
            <a:effectLst/>
          </p:spPr>
          <p:txBody>
            <a:bodyPr wrap="none" anchor="ctr"/>
            <a:lstStyle/>
            <a:p>
              <a:endParaRPr lang="en-US"/>
            </a:p>
          </p:txBody>
        </p:sp>
        <p:sp>
          <p:nvSpPr>
            <p:cNvPr id="11270" name="Line 6"/>
            <p:cNvSpPr>
              <a:spLocks noChangeShapeType="1"/>
            </p:cNvSpPr>
            <p:nvPr/>
          </p:nvSpPr>
          <p:spPr bwMode="auto">
            <a:xfrm>
              <a:off x="2736" y="2400"/>
              <a:ext cx="192" cy="1008"/>
            </a:xfrm>
            <a:prstGeom prst="line">
              <a:avLst/>
            </a:prstGeom>
            <a:noFill/>
            <a:ln w="28575">
              <a:solidFill>
                <a:schemeClr val="tx1"/>
              </a:solidFill>
              <a:round/>
              <a:headEnd/>
              <a:tailEnd/>
            </a:ln>
            <a:effectLst/>
          </p:spPr>
          <p:txBody>
            <a:bodyPr wrap="none" anchor="ctr"/>
            <a:lstStyle/>
            <a:p>
              <a:endParaRPr lang="en-US"/>
            </a:p>
          </p:txBody>
        </p:sp>
        <p:sp>
          <p:nvSpPr>
            <p:cNvPr id="11271" name="Line 7"/>
            <p:cNvSpPr>
              <a:spLocks noChangeShapeType="1"/>
            </p:cNvSpPr>
            <p:nvPr/>
          </p:nvSpPr>
          <p:spPr bwMode="auto">
            <a:xfrm>
              <a:off x="3120" y="3168"/>
              <a:ext cx="1056" cy="0"/>
            </a:xfrm>
            <a:prstGeom prst="line">
              <a:avLst/>
            </a:prstGeom>
            <a:noFill/>
            <a:ln w="28575">
              <a:solidFill>
                <a:schemeClr val="tx1"/>
              </a:solidFill>
              <a:round/>
              <a:headEnd/>
              <a:tailEnd/>
            </a:ln>
            <a:effectLst/>
          </p:spPr>
          <p:txBody>
            <a:bodyPr wrap="none" anchor="ctr"/>
            <a:lstStyle/>
            <a:p>
              <a:endParaRPr lang="en-US"/>
            </a:p>
          </p:txBody>
        </p:sp>
        <p:cxnSp>
          <p:nvCxnSpPr>
            <p:cNvPr id="11272" name="AutoShape 8"/>
            <p:cNvCxnSpPr>
              <a:cxnSpLocks noChangeShapeType="1"/>
              <a:stCxn id="11270" idx="1"/>
              <a:endCxn id="11271" idx="0"/>
            </p:cNvCxnSpPr>
            <p:nvPr/>
          </p:nvCxnSpPr>
          <p:spPr bwMode="auto">
            <a:xfrm rot="5400000" flipH="1" flipV="1">
              <a:off x="2904" y="3192"/>
              <a:ext cx="240" cy="192"/>
            </a:xfrm>
            <a:prstGeom prst="curvedConnector5">
              <a:avLst>
                <a:gd name="adj1" fmla="val -31250"/>
                <a:gd name="adj2" fmla="val 50000"/>
                <a:gd name="adj3" fmla="val 111250"/>
              </a:avLst>
            </a:prstGeom>
            <a:noFill/>
            <a:ln w="28575">
              <a:solidFill>
                <a:schemeClr val="tx1"/>
              </a:solidFill>
              <a:round/>
              <a:headEnd/>
              <a:tailEnd/>
            </a:ln>
            <a:effectLst/>
          </p:spPr>
        </p:cxnSp>
        <p:cxnSp>
          <p:nvCxnSpPr>
            <p:cNvPr id="11273" name="AutoShape 9"/>
            <p:cNvCxnSpPr>
              <a:cxnSpLocks noChangeShapeType="1"/>
              <a:stCxn id="11268" idx="1"/>
              <a:endCxn id="11269" idx="0"/>
            </p:cNvCxnSpPr>
            <p:nvPr/>
          </p:nvCxnSpPr>
          <p:spPr bwMode="auto">
            <a:xfrm rot="5400000" flipH="1" flipV="1">
              <a:off x="2496" y="3072"/>
              <a:ext cx="48" cy="144"/>
            </a:xfrm>
            <a:prstGeom prst="curvedConnector3">
              <a:avLst>
                <a:gd name="adj1" fmla="val 4167"/>
              </a:avLst>
            </a:prstGeom>
            <a:noFill/>
            <a:ln w="28575">
              <a:solidFill>
                <a:schemeClr val="tx1"/>
              </a:solidFill>
              <a:round/>
              <a:headEnd/>
              <a:tailEnd/>
            </a:ln>
            <a:effectLst/>
          </p:spPr>
        </p:cxnSp>
        <p:sp>
          <p:nvSpPr>
            <p:cNvPr id="11275" name="Text Box 11"/>
            <p:cNvSpPr txBox="1">
              <a:spLocks noChangeArrowheads="1"/>
            </p:cNvSpPr>
            <p:nvPr/>
          </p:nvSpPr>
          <p:spPr bwMode="auto">
            <a:xfrm>
              <a:off x="1584" y="3072"/>
              <a:ext cx="336" cy="250"/>
            </a:xfrm>
            <a:prstGeom prst="rect">
              <a:avLst/>
            </a:prstGeom>
            <a:noFill/>
            <a:ln w="28575">
              <a:noFill/>
              <a:miter lim="800000"/>
              <a:headEnd/>
              <a:tailEnd/>
            </a:ln>
            <a:effectLst/>
          </p:spPr>
          <p:txBody>
            <a:bodyPr>
              <a:spAutoFit/>
            </a:bodyPr>
            <a:lstStyle/>
            <a:p>
              <a:pPr>
                <a:spcBef>
                  <a:spcPct val="50000"/>
                </a:spcBef>
              </a:pPr>
              <a:r>
                <a:rPr lang="en-US" altLang="en-US" sz="2000"/>
                <a:t>-70</a:t>
              </a:r>
              <a:endParaRPr lang="en-US" altLang="en-US"/>
            </a:p>
          </p:txBody>
        </p:sp>
        <p:sp>
          <p:nvSpPr>
            <p:cNvPr id="11276" name="Text Box 12"/>
            <p:cNvSpPr txBox="1">
              <a:spLocks noChangeArrowheads="1"/>
            </p:cNvSpPr>
            <p:nvPr/>
          </p:nvSpPr>
          <p:spPr bwMode="auto">
            <a:xfrm>
              <a:off x="1584" y="2256"/>
              <a:ext cx="384" cy="250"/>
            </a:xfrm>
            <a:prstGeom prst="rect">
              <a:avLst/>
            </a:prstGeom>
            <a:solidFill>
              <a:schemeClr val="bg2"/>
            </a:solidFill>
            <a:ln w="28575">
              <a:noFill/>
              <a:miter lim="800000"/>
              <a:headEnd/>
              <a:tailEnd/>
            </a:ln>
            <a:effectLst/>
          </p:spPr>
          <p:txBody>
            <a:bodyPr>
              <a:spAutoFit/>
            </a:bodyPr>
            <a:lstStyle/>
            <a:p>
              <a:pPr>
                <a:spcBef>
                  <a:spcPct val="50000"/>
                </a:spcBef>
              </a:pPr>
              <a:r>
                <a:rPr lang="en-US" altLang="en-US" sz="2000"/>
                <a:t>+40</a:t>
              </a:r>
              <a:endParaRPr lang="en-US" altLang="en-US"/>
            </a:p>
          </p:txBody>
        </p:sp>
        <p:sp>
          <p:nvSpPr>
            <p:cNvPr id="11277" name="Text Box 13"/>
            <p:cNvSpPr txBox="1">
              <a:spLocks noChangeArrowheads="1"/>
            </p:cNvSpPr>
            <p:nvPr/>
          </p:nvSpPr>
          <p:spPr bwMode="auto">
            <a:xfrm>
              <a:off x="1536" y="2736"/>
              <a:ext cx="480" cy="288"/>
            </a:xfrm>
            <a:prstGeom prst="rect">
              <a:avLst/>
            </a:prstGeom>
            <a:noFill/>
            <a:ln w="28575">
              <a:noFill/>
              <a:miter lim="800000"/>
              <a:headEnd/>
              <a:tailEnd/>
            </a:ln>
            <a:effectLst/>
          </p:spPr>
          <p:txBody>
            <a:bodyPr>
              <a:spAutoFit/>
            </a:bodyPr>
            <a:lstStyle/>
            <a:p>
              <a:pPr>
                <a:spcBef>
                  <a:spcPct val="50000"/>
                </a:spcBef>
              </a:pPr>
              <a:r>
                <a:rPr lang="en-US" altLang="en-US" b="1"/>
                <a:t>mV</a:t>
              </a:r>
            </a:p>
          </p:txBody>
        </p:sp>
        <p:sp>
          <p:nvSpPr>
            <p:cNvPr id="11278" name="Text Box 14"/>
            <p:cNvSpPr txBox="1">
              <a:spLocks noChangeArrowheads="1"/>
            </p:cNvSpPr>
            <p:nvPr/>
          </p:nvSpPr>
          <p:spPr bwMode="auto">
            <a:xfrm>
              <a:off x="2352" y="3696"/>
              <a:ext cx="240" cy="250"/>
            </a:xfrm>
            <a:prstGeom prst="rect">
              <a:avLst/>
            </a:prstGeom>
            <a:noFill/>
            <a:ln w="28575">
              <a:noFill/>
              <a:miter lim="800000"/>
              <a:headEnd/>
              <a:tailEnd/>
            </a:ln>
            <a:effectLst/>
          </p:spPr>
          <p:txBody>
            <a:bodyPr>
              <a:spAutoFit/>
            </a:bodyPr>
            <a:lstStyle/>
            <a:p>
              <a:pPr>
                <a:spcBef>
                  <a:spcPct val="50000"/>
                </a:spcBef>
              </a:pPr>
              <a:r>
                <a:rPr lang="en-US" altLang="en-US" sz="2000"/>
                <a:t>1</a:t>
              </a:r>
              <a:endParaRPr lang="en-US" altLang="en-US"/>
            </a:p>
          </p:txBody>
        </p:sp>
        <p:sp>
          <p:nvSpPr>
            <p:cNvPr id="11279" name="Text Box 15"/>
            <p:cNvSpPr txBox="1">
              <a:spLocks noChangeArrowheads="1"/>
            </p:cNvSpPr>
            <p:nvPr/>
          </p:nvSpPr>
          <p:spPr bwMode="auto">
            <a:xfrm>
              <a:off x="2832" y="3696"/>
              <a:ext cx="240" cy="250"/>
            </a:xfrm>
            <a:prstGeom prst="rect">
              <a:avLst/>
            </a:prstGeom>
            <a:noFill/>
            <a:ln w="28575">
              <a:noFill/>
              <a:miter lim="800000"/>
              <a:headEnd/>
              <a:tailEnd/>
            </a:ln>
            <a:effectLst/>
          </p:spPr>
          <p:txBody>
            <a:bodyPr>
              <a:spAutoFit/>
            </a:bodyPr>
            <a:lstStyle/>
            <a:p>
              <a:pPr>
                <a:spcBef>
                  <a:spcPct val="50000"/>
                </a:spcBef>
              </a:pPr>
              <a:r>
                <a:rPr lang="en-US" altLang="en-US" sz="2000"/>
                <a:t>2</a:t>
              </a:r>
              <a:endParaRPr lang="en-US" altLang="en-US"/>
            </a:p>
          </p:txBody>
        </p:sp>
        <p:sp>
          <p:nvSpPr>
            <p:cNvPr id="11280" name="Text Box 16"/>
            <p:cNvSpPr txBox="1">
              <a:spLocks noChangeArrowheads="1"/>
            </p:cNvSpPr>
            <p:nvPr/>
          </p:nvSpPr>
          <p:spPr bwMode="auto">
            <a:xfrm>
              <a:off x="3360" y="3696"/>
              <a:ext cx="240" cy="250"/>
            </a:xfrm>
            <a:prstGeom prst="rect">
              <a:avLst/>
            </a:prstGeom>
            <a:noFill/>
            <a:ln w="28575">
              <a:noFill/>
              <a:miter lim="800000"/>
              <a:headEnd/>
              <a:tailEnd/>
            </a:ln>
            <a:effectLst/>
          </p:spPr>
          <p:txBody>
            <a:bodyPr>
              <a:spAutoFit/>
            </a:bodyPr>
            <a:lstStyle/>
            <a:p>
              <a:pPr>
                <a:spcBef>
                  <a:spcPct val="50000"/>
                </a:spcBef>
              </a:pPr>
              <a:r>
                <a:rPr lang="en-US" altLang="en-US" sz="2000"/>
                <a:t>3</a:t>
              </a:r>
              <a:endParaRPr lang="en-US" altLang="en-US"/>
            </a:p>
          </p:txBody>
        </p:sp>
        <p:sp>
          <p:nvSpPr>
            <p:cNvPr id="11281" name="Text Box 17"/>
            <p:cNvSpPr txBox="1">
              <a:spLocks noChangeArrowheads="1"/>
            </p:cNvSpPr>
            <p:nvPr/>
          </p:nvSpPr>
          <p:spPr bwMode="auto">
            <a:xfrm>
              <a:off x="3792" y="3696"/>
              <a:ext cx="240" cy="250"/>
            </a:xfrm>
            <a:prstGeom prst="rect">
              <a:avLst/>
            </a:prstGeom>
            <a:noFill/>
            <a:ln w="28575">
              <a:noFill/>
              <a:miter lim="800000"/>
              <a:headEnd/>
              <a:tailEnd/>
            </a:ln>
            <a:effectLst/>
          </p:spPr>
          <p:txBody>
            <a:bodyPr>
              <a:spAutoFit/>
            </a:bodyPr>
            <a:lstStyle/>
            <a:p>
              <a:pPr>
                <a:spcBef>
                  <a:spcPct val="50000"/>
                </a:spcBef>
              </a:pPr>
              <a:r>
                <a:rPr lang="en-US" altLang="en-US" sz="2000"/>
                <a:t>4</a:t>
              </a:r>
              <a:endParaRPr lang="en-US" altLang="en-US"/>
            </a:p>
          </p:txBody>
        </p:sp>
        <p:sp>
          <p:nvSpPr>
            <p:cNvPr id="11282" name="Line 18"/>
            <p:cNvSpPr>
              <a:spLocks noChangeShapeType="1"/>
            </p:cNvSpPr>
            <p:nvPr/>
          </p:nvSpPr>
          <p:spPr bwMode="auto">
            <a:xfrm>
              <a:off x="2448" y="3600"/>
              <a:ext cx="0" cy="96"/>
            </a:xfrm>
            <a:prstGeom prst="line">
              <a:avLst/>
            </a:prstGeom>
            <a:noFill/>
            <a:ln w="28575">
              <a:solidFill>
                <a:schemeClr val="tx1"/>
              </a:solidFill>
              <a:round/>
              <a:headEnd/>
              <a:tailEnd/>
            </a:ln>
            <a:effectLst/>
          </p:spPr>
          <p:txBody>
            <a:bodyPr wrap="none" anchor="ctr"/>
            <a:lstStyle/>
            <a:p>
              <a:endParaRPr lang="en-US"/>
            </a:p>
          </p:txBody>
        </p:sp>
        <p:sp>
          <p:nvSpPr>
            <p:cNvPr id="11283" name="Line 19"/>
            <p:cNvSpPr>
              <a:spLocks noChangeShapeType="1"/>
            </p:cNvSpPr>
            <p:nvPr/>
          </p:nvSpPr>
          <p:spPr bwMode="auto">
            <a:xfrm>
              <a:off x="2928" y="3600"/>
              <a:ext cx="0" cy="96"/>
            </a:xfrm>
            <a:prstGeom prst="line">
              <a:avLst/>
            </a:prstGeom>
            <a:noFill/>
            <a:ln w="28575">
              <a:solidFill>
                <a:schemeClr val="tx1"/>
              </a:solidFill>
              <a:round/>
              <a:headEnd/>
              <a:tailEnd/>
            </a:ln>
            <a:effectLst/>
          </p:spPr>
          <p:txBody>
            <a:bodyPr wrap="none" anchor="ctr"/>
            <a:lstStyle/>
            <a:p>
              <a:endParaRPr lang="en-US"/>
            </a:p>
          </p:txBody>
        </p:sp>
        <p:sp>
          <p:nvSpPr>
            <p:cNvPr id="11284" name="Line 20"/>
            <p:cNvSpPr>
              <a:spLocks noChangeShapeType="1"/>
            </p:cNvSpPr>
            <p:nvPr/>
          </p:nvSpPr>
          <p:spPr bwMode="auto">
            <a:xfrm>
              <a:off x="3408" y="3600"/>
              <a:ext cx="0" cy="96"/>
            </a:xfrm>
            <a:prstGeom prst="line">
              <a:avLst/>
            </a:prstGeom>
            <a:noFill/>
            <a:ln w="28575">
              <a:solidFill>
                <a:schemeClr val="tx1"/>
              </a:solidFill>
              <a:round/>
              <a:headEnd/>
              <a:tailEnd/>
            </a:ln>
            <a:effectLst/>
          </p:spPr>
          <p:txBody>
            <a:bodyPr wrap="none" anchor="ctr"/>
            <a:lstStyle/>
            <a:p>
              <a:endParaRPr lang="en-US"/>
            </a:p>
          </p:txBody>
        </p:sp>
        <p:sp>
          <p:nvSpPr>
            <p:cNvPr id="11285" name="Line 21"/>
            <p:cNvSpPr>
              <a:spLocks noChangeShapeType="1"/>
            </p:cNvSpPr>
            <p:nvPr/>
          </p:nvSpPr>
          <p:spPr bwMode="auto">
            <a:xfrm>
              <a:off x="3888" y="3600"/>
              <a:ext cx="0" cy="96"/>
            </a:xfrm>
            <a:prstGeom prst="line">
              <a:avLst/>
            </a:prstGeom>
            <a:noFill/>
            <a:ln w="28575">
              <a:solidFill>
                <a:schemeClr val="tx1"/>
              </a:solidFill>
              <a:round/>
              <a:headEnd/>
              <a:tailEnd/>
            </a:ln>
            <a:effectLst/>
          </p:spPr>
          <p:txBody>
            <a:bodyPr wrap="none" anchor="ctr"/>
            <a:lstStyle/>
            <a:p>
              <a:endParaRPr lang="en-US"/>
            </a:p>
          </p:txBody>
        </p:sp>
        <p:sp>
          <p:nvSpPr>
            <p:cNvPr id="11286" name="Text Box 22"/>
            <p:cNvSpPr txBox="1">
              <a:spLocks noChangeArrowheads="1"/>
            </p:cNvSpPr>
            <p:nvPr/>
          </p:nvSpPr>
          <p:spPr bwMode="auto">
            <a:xfrm>
              <a:off x="2976" y="3696"/>
              <a:ext cx="432" cy="288"/>
            </a:xfrm>
            <a:prstGeom prst="rect">
              <a:avLst/>
            </a:prstGeom>
            <a:noFill/>
            <a:ln w="28575">
              <a:noFill/>
              <a:miter lim="800000"/>
              <a:headEnd/>
              <a:tailEnd/>
            </a:ln>
            <a:effectLst/>
          </p:spPr>
          <p:txBody>
            <a:bodyPr>
              <a:spAutoFit/>
            </a:bodyPr>
            <a:lstStyle/>
            <a:p>
              <a:pPr>
                <a:spcBef>
                  <a:spcPct val="50000"/>
                </a:spcBef>
              </a:pPr>
              <a:r>
                <a:rPr lang="en-US" altLang="en-US" b="1"/>
                <a:t>ms</a:t>
              </a:r>
            </a:p>
          </p:txBody>
        </p:sp>
      </p:grpSp>
      <p:sp>
        <p:nvSpPr>
          <p:cNvPr id="11291" name="Line 27"/>
          <p:cNvSpPr>
            <a:spLocks noChangeShapeType="1"/>
          </p:cNvSpPr>
          <p:nvPr/>
        </p:nvSpPr>
        <p:spPr bwMode="auto">
          <a:xfrm>
            <a:off x="3200400" y="4648200"/>
            <a:ext cx="3352800" cy="0"/>
          </a:xfrm>
          <a:prstGeom prst="line">
            <a:avLst/>
          </a:prstGeom>
          <a:noFill/>
          <a:ln w="9525">
            <a:solidFill>
              <a:schemeClr val="tx1"/>
            </a:solidFill>
            <a:prstDash val="dash"/>
            <a:round/>
            <a:headEnd/>
            <a:tailEnd/>
          </a:ln>
          <a:effectLst/>
        </p:spPr>
        <p:txBody>
          <a:bodyPr wrap="none" anchor="ctr"/>
          <a:lstStyle/>
          <a:p>
            <a:endParaRPr lang="en-US"/>
          </a:p>
        </p:txBody>
      </p:sp>
      <p:sp>
        <p:nvSpPr>
          <p:cNvPr id="11292" name="Line 28"/>
          <p:cNvSpPr>
            <a:spLocks noChangeShapeType="1"/>
          </p:cNvSpPr>
          <p:nvPr/>
        </p:nvSpPr>
        <p:spPr bwMode="auto">
          <a:xfrm flipH="1">
            <a:off x="6477000" y="4191000"/>
            <a:ext cx="762000" cy="381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1293" name="Text Box 29"/>
          <p:cNvSpPr txBox="1">
            <a:spLocks noChangeArrowheads="1"/>
          </p:cNvSpPr>
          <p:nvPr/>
        </p:nvSpPr>
        <p:spPr bwMode="auto">
          <a:xfrm>
            <a:off x="7239000" y="3810000"/>
            <a:ext cx="1752600" cy="457200"/>
          </a:xfrm>
          <a:prstGeom prst="rect">
            <a:avLst/>
          </a:prstGeom>
          <a:noFill/>
          <a:ln w="9525">
            <a:noFill/>
            <a:miter lim="800000"/>
            <a:headEnd/>
            <a:tailEnd/>
          </a:ln>
          <a:effectLst/>
        </p:spPr>
        <p:txBody>
          <a:bodyPr>
            <a:spAutoFit/>
          </a:bodyPr>
          <a:lstStyle/>
          <a:p>
            <a:pPr>
              <a:spcBef>
                <a:spcPct val="50000"/>
              </a:spcBef>
            </a:pPr>
            <a:r>
              <a:rPr lang="en-US" altLang="en-US"/>
              <a:t>threshold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429000" y="4191000"/>
            <a:ext cx="2057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2971800"/>
            <a:ext cx="3581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57600" y="1752600"/>
            <a:ext cx="1828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u="sng" dirty="0" smtClean="0"/>
              <a:t>5 major components</a:t>
            </a:r>
            <a:endParaRPr lang="en-US" dirty="0"/>
          </a:p>
        </p:txBody>
      </p:sp>
      <p:sp>
        <p:nvSpPr>
          <p:cNvPr id="3" name="Content Placeholder 2"/>
          <p:cNvSpPr>
            <a:spLocks noGrp="1"/>
          </p:cNvSpPr>
          <p:nvPr>
            <p:ph idx="1"/>
          </p:nvPr>
        </p:nvSpPr>
        <p:spPr>
          <a:ln>
            <a:solidFill>
              <a:schemeClr val="bg1"/>
            </a:solidFill>
          </a:ln>
        </p:spPr>
        <p:txBody>
          <a:bodyPr>
            <a:normAutofit fontScale="85000" lnSpcReduction="20000"/>
          </a:bodyPr>
          <a:lstStyle/>
          <a:p>
            <a:pPr>
              <a:buNone/>
            </a:pPr>
            <a:r>
              <a:rPr lang="en-US" dirty="0" smtClean="0"/>
              <a:t>	</a:t>
            </a:r>
            <a:r>
              <a:rPr lang="en-US" u="sng" dirty="0" smtClean="0"/>
              <a:t>Stimulus </a:t>
            </a:r>
            <a:r>
              <a:rPr lang="en-US" u="sng" dirty="0" smtClean="0">
                <a:sym typeface="Wingdings"/>
              </a:rPr>
              <a:t> </a:t>
            </a:r>
          </a:p>
          <a:p>
            <a:pPr>
              <a:buNone/>
            </a:pPr>
            <a:r>
              <a:rPr lang="en-US" dirty="0" smtClean="0">
                <a:sym typeface="Wingdings"/>
              </a:rPr>
              <a:t>			      receptor</a:t>
            </a:r>
          </a:p>
          <a:p>
            <a:pPr>
              <a:buNone/>
            </a:pPr>
            <a:endParaRPr lang="en-US" dirty="0" smtClean="0">
              <a:sym typeface="Wingdings"/>
            </a:endParaRPr>
          </a:p>
          <a:p>
            <a:pPr>
              <a:buNone/>
            </a:pPr>
            <a:endParaRPr lang="en-US" dirty="0" smtClean="0">
              <a:sym typeface="Wingdings"/>
            </a:endParaRPr>
          </a:p>
          <a:p>
            <a:pPr>
              <a:buNone/>
            </a:pPr>
            <a:r>
              <a:rPr lang="en-US" dirty="0" smtClean="0">
                <a:sym typeface="Wingdings"/>
              </a:rPr>
              <a:t>			modulator/regulator</a:t>
            </a:r>
          </a:p>
          <a:p>
            <a:pPr>
              <a:buNone/>
            </a:pPr>
            <a:endParaRPr lang="en-US" dirty="0" smtClean="0">
              <a:sym typeface="Wingdings"/>
            </a:endParaRPr>
          </a:p>
          <a:p>
            <a:pPr>
              <a:buNone/>
            </a:pPr>
            <a:endParaRPr lang="en-US" dirty="0" smtClean="0">
              <a:sym typeface="Wingdings"/>
            </a:endParaRPr>
          </a:p>
          <a:p>
            <a:pPr>
              <a:buNone/>
            </a:pPr>
            <a:r>
              <a:rPr lang="en-US" dirty="0" smtClean="0">
                <a:sym typeface="Wingdings"/>
              </a:rPr>
              <a:t>			      </a:t>
            </a:r>
            <a:r>
              <a:rPr lang="en-US" dirty="0" err="1" smtClean="0">
                <a:sym typeface="Wingdings"/>
              </a:rPr>
              <a:t>effector</a:t>
            </a:r>
            <a:endParaRPr lang="en-US" dirty="0" smtClean="0">
              <a:sym typeface="Wingdings"/>
            </a:endParaRPr>
          </a:p>
          <a:p>
            <a:pPr>
              <a:buNone/>
            </a:pPr>
            <a:r>
              <a:rPr lang="en-US" dirty="0" smtClean="0">
                <a:sym typeface="Wingdings"/>
              </a:rPr>
              <a:t>				</a:t>
            </a:r>
          </a:p>
          <a:p>
            <a:pPr>
              <a:buNone/>
            </a:pPr>
            <a:endParaRPr lang="en-US" dirty="0" smtClean="0">
              <a:sym typeface="Wingdings"/>
            </a:endParaRPr>
          </a:p>
          <a:p>
            <a:pPr>
              <a:buNone/>
            </a:pPr>
            <a:r>
              <a:rPr lang="en-US" dirty="0" smtClean="0">
                <a:sym typeface="Wingdings"/>
              </a:rPr>
              <a:t>						</a:t>
            </a:r>
            <a:r>
              <a:rPr lang="en-US" u="sng" dirty="0" smtClean="0">
                <a:sym typeface="Wingdings"/>
              </a:rPr>
              <a:t>Action</a:t>
            </a:r>
            <a:endParaRPr lang="en-US" u="sng" dirty="0" smtClean="0"/>
          </a:p>
          <a:p>
            <a:endParaRPr lang="en-US" dirty="0"/>
          </a:p>
        </p:txBody>
      </p:sp>
      <p:cxnSp>
        <p:nvCxnSpPr>
          <p:cNvPr id="8" name="Straight Arrow Connector 7"/>
          <p:cNvCxnSpPr/>
          <p:nvPr/>
        </p:nvCxnSpPr>
        <p:spPr>
          <a:xfrm>
            <a:off x="3124200" y="16764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381500" y="27051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81500" y="3924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5400" y="49530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0600" y="2514600"/>
            <a:ext cx="1981200" cy="369332"/>
          </a:xfrm>
          <a:prstGeom prst="rect">
            <a:avLst/>
          </a:prstGeom>
          <a:noFill/>
        </p:spPr>
        <p:txBody>
          <a:bodyPr wrap="square" rtlCol="0">
            <a:spAutoFit/>
          </a:bodyPr>
          <a:lstStyle/>
          <a:p>
            <a:r>
              <a:rPr lang="en-US" dirty="0" smtClean="0">
                <a:solidFill>
                  <a:schemeClr val="accent4"/>
                </a:solidFill>
              </a:rPr>
              <a:t>Sensory Pathway</a:t>
            </a:r>
            <a:endParaRPr lang="en-US" dirty="0">
              <a:solidFill>
                <a:schemeClr val="accent4"/>
              </a:solidFill>
            </a:endParaRPr>
          </a:p>
        </p:txBody>
      </p:sp>
      <p:sp>
        <p:nvSpPr>
          <p:cNvPr id="16" name="TextBox 15"/>
          <p:cNvSpPr txBox="1"/>
          <p:nvPr/>
        </p:nvSpPr>
        <p:spPr>
          <a:xfrm>
            <a:off x="4724400" y="3733800"/>
            <a:ext cx="1981200" cy="369332"/>
          </a:xfrm>
          <a:prstGeom prst="rect">
            <a:avLst/>
          </a:prstGeom>
          <a:noFill/>
        </p:spPr>
        <p:txBody>
          <a:bodyPr wrap="square" rtlCol="0">
            <a:spAutoFit/>
          </a:bodyPr>
          <a:lstStyle/>
          <a:p>
            <a:r>
              <a:rPr lang="en-US" dirty="0" smtClean="0">
                <a:solidFill>
                  <a:schemeClr val="accent4"/>
                </a:solidFill>
              </a:rPr>
              <a:t>Motor Pathway</a:t>
            </a:r>
            <a:endParaRPr lang="en-US" dirty="0">
              <a:solidFill>
                <a:schemeClr val="accent4"/>
              </a:solidFill>
            </a:endParaRPr>
          </a:p>
        </p:txBody>
      </p:sp>
      <p:sp>
        <p:nvSpPr>
          <p:cNvPr id="18" name="TextBox 17"/>
          <p:cNvSpPr txBox="1"/>
          <p:nvPr/>
        </p:nvSpPr>
        <p:spPr>
          <a:xfrm>
            <a:off x="5486400" y="1752600"/>
            <a:ext cx="3352800" cy="646331"/>
          </a:xfrm>
          <a:prstGeom prst="rect">
            <a:avLst/>
          </a:prstGeom>
          <a:noFill/>
        </p:spPr>
        <p:txBody>
          <a:bodyPr wrap="square" rtlCol="0">
            <a:spAutoFit/>
          </a:bodyPr>
          <a:lstStyle/>
          <a:p>
            <a:pPr>
              <a:buFontTx/>
              <a:buChar char="-"/>
            </a:pPr>
            <a:r>
              <a:rPr lang="en-US" dirty="0" smtClean="0"/>
              <a:t>highly specific</a:t>
            </a:r>
          </a:p>
          <a:p>
            <a:pPr>
              <a:buFontTx/>
              <a:buChar char="-"/>
            </a:pPr>
            <a:r>
              <a:rPr lang="en-US" dirty="0" smtClean="0"/>
              <a:t>receive stimuli</a:t>
            </a:r>
            <a:endParaRPr lang="en-US" dirty="0"/>
          </a:p>
        </p:txBody>
      </p:sp>
      <p:sp>
        <p:nvSpPr>
          <p:cNvPr id="19" name="TextBox 18"/>
          <p:cNvSpPr txBox="1"/>
          <p:nvPr/>
        </p:nvSpPr>
        <p:spPr>
          <a:xfrm>
            <a:off x="6629400" y="2895600"/>
            <a:ext cx="3352800" cy="1200329"/>
          </a:xfrm>
          <a:prstGeom prst="rect">
            <a:avLst/>
          </a:prstGeom>
          <a:noFill/>
        </p:spPr>
        <p:txBody>
          <a:bodyPr wrap="square" rtlCol="0">
            <a:spAutoFit/>
          </a:bodyPr>
          <a:lstStyle/>
          <a:p>
            <a:pPr>
              <a:buFontTx/>
              <a:buChar char="-"/>
            </a:pPr>
            <a:r>
              <a:rPr lang="en-US" dirty="0" smtClean="0"/>
              <a:t>Selects appropriate </a:t>
            </a:r>
          </a:p>
          <a:p>
            <a:r>
              <a:rPr lang="en-US" dirty="0" smtClean="0"/>
              <a:t>  Response (spinal cord </a:t>
            </a:r>
          </a:p>
          <a:p>
            <a:r>
              <a:rPr lang="en-US" dirty="0" smtClean="0"/>
              <a:t>  or brain)</a:t>
            </a:r>
          </a:p>
          <a:p>
            <a:endParaRPr lang="en-US" dirty="0"/>
          </a:p>
        </p:txBody>
      </p:sp>
      <p:sp>
        <p:nvSpPr>
          <p:cNvPr id="20" name="TextBox 19"/>
          <p:cNvSpPr txBox="1"/>
          <p:nvPr/>
        </p:nvSpPr>
        <p:spPr>
          <a:xfrm>
            <a:off x="5486400" y="4191000"/>
            <a:ext cx="3352800" cy="646331"/>
          </a:xfrm>
          <a:prstGeom prst="rect">
            <a:avLst/>
          </a:prstGeom>
          <a:noFill/>
          <a:ln>
            <a:solidFill>
              <a:schemeClr val="bg1"/>
            </a:solidFill>
          </a:ln>
        </p:spPr>
        <p:txBody>
          <a:bodyPr wrap="square" rtlCol="0">
            <a:spAutoFit/>
          </a:bodyPr>
          <a:lstStyle/>
          <a:p>
            <a:pPr>
              <a:buFontTx/>
              <a:buChar char="-"/>
            </a:pPr>
            <a:r>
              <a:rPr lang="en-US" dirty="0" smtClean="0"/>
              <a:t>carries out the response</a:t>
            </a:r>
          </a:p>
          <a:p>
            <a:r>
              <a:rPr lang="en-US" dirty="0" smtClean="0"/>
              <a:t>   (muscle or gland)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3" grpId="0" build="p" animBg="1"/>
      <p:bldP spid="15" grpId="0"/>
      <p:bldP spid="16" grpId="0"/>
      <p:bldP spid="18"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b="1" dirty="0" smtClean="0"/>
              <a:t>Action Potential: </a:t>
            </a:r>
            <a:endParaRPr lang="en-US" dirty="0" smtClean="0"/>
          </a:p>
          <a:p>
            <a:pPr lvl="1"/>
            <a:r>
              <a:rPr lang="en-US" dirty="0" smtClean="0"/>
              <a:t>the voltage difference across a nerve cell membrane when the nerve is excited          (~40 mV)</a:t>
            </a:r>
          </a:p>
          <a:p>
            <a:r>
              <a:rPr lang="en-US" b="1" dirty="0" smtClean="0"/>
              <a:t>Resting Potential:</a:t>
            </a:r>
          </a:p>
          <a:p>
            <a:pPr lvl="1"/>
            <a:r>
              <a:rPr lang="en-US" dirty="0" smtClean="0"/>
              <a:t>Voltage difference across a nerve membrane when it is </a:t>
            </a:r>
            <a:r>
              <a:rPr lang="en-US" i="1" dirty="0" smtClean="0"/>
              <a:t>NOT</a:t>
            </a:r>
            <a:r>
              <a:rPr lang="en-US" dirty="0" smtClean="0"/>
              <a:t> transmitting a nerve impulse (almost always -70 mV)</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914400" y="1143000"/>
            <a:ext cx="7772400" cy="3309938"/>
          </a:xfrm>
        </p:spPr>
        <p:txBody>
          <a:bodyPr/>
          <a:lstStyle/>
          <a:p>
            <a:r>
              <a:rPr lang="en-US" altLang="en-US" sz="2800" dirty="0"/>
              <a:t>Caused by an uneven distribution of positively charged ions across the membrane </a:t>
            </a:r>
          </a:p>
          <a:p>
            <a:r>
              <a:rPr lang="en-US" altLang="en-US" sz="2800" dirty="0"/>
              <a:t>Set up and maintained by a Sodium-Potassium pump. </a:t>
            </a:r>
          </a:p>
          <a:p>
            <a:r>
              <a:rPr lang="en-US" altLang="en-US" sz="2800" dirty="0" smtClean="0"/>
              <a:t>3 Na</a:t>
            </a:r>
            <a:r>
              <a:rPr lang="en-US" altLang="en-US" sz="2800" baseline="30000" dirty="0" smtClean="0"/>
              <a:t>+</a:t>
            </a:r>
            <a:r>
              <a:rPr lang="en-US" altLang="en-US" sz="2800" dirty="0" smtClean="0"/>
              <a:t> are pumped out </a:t>
            </a:r>
            <a:r>
              <a:rPr lang="en-US" altLang="en-US" sz="2800" dirty="0"/>
              <a:t>of the </a:t>
            </a:r>
            <a:r>
              <a:rPr lang="en-US" altLang="en-US" sz="2800" dirty="0" smtClean="0"/>
              <a:t>cell, 2 K</a:t>
            </a:r>
            <a:r>
              <a:rPr lang="en-US" altLang="en-US" sz="2800" baseline="30000" dirty="0" smtClean="0"/>
              <a:t>+</a:t>
            </a:r>
            <a:r>
              <a:rPr lang="en-US" altLang="en-US" sz="2800" dirty="0" smtClean="0"/>
              <a:t> ions are pumped into the cell.</a:t>
            </a:r>
            <a:endParaRPr lang="en-US" altLang="en-US" sz="2800" dirty="0"/>
          </a:p>
        </p:txBody>
      </p:sp>
      <p:sp>
        <p:nvSpPr>
          <p:cNvPr id="13315" name="Rectangle 3"/>
          <p:cNvSpPr>
            <a:spLocks noGrp="1" noChangeArrowheads="1"/>
          </p:cNvSpPr>
          <p:nvPr>
            <p:ph type="title" idx="4294967295"/>
          </p:nvPr>
        </p:nvSpPr>
        <p:spPr>
          <a:xfrm>
            <a:off x="609600" y="152400"/>
            <a:ext cx="7772400" cy="1143000"/>
          </a:xfrm>
        </p:spPr>
        <p:txBody>
          <a:bodyPr/>
          <a:lstStyle/>
          <a:p>
            <a:r>
              <a:rPr lang="en-US" altLang="en-US" dirty="0"/>
              <a:t>Maintaining Resting Potential</a:t>
            </a:r>
          </a:p>
        </p:txBody>
      </p:sp>
      <p:sp>
        <p:nvSpPr>
          <p:cNvPr id="7" name="TextBox 6"/>
          <p:cNvSpPr txBox="1"/>
          <p:nvPr/>
        </p:nvSpPr>
        <p:spPr>
          <a:xfrm>
            <a:off x="1828800" y="4572000"/>
            <a:ext cx="3124200" cy="646331"/>
          </a:xfrm>
          <a:prstGeom prst="rect">
            <a:avLst/>
          </a:prstGeom>
          <a:noFill/>
        </p:spPr>
        <p:txBody>
          <a:bodyPr wrap="square" rtlCol="0">
            <a:spAutoFit/>
          </a:bodyPr>
          <a:lstStyle/>
          <a:p>
            <a:r>
              <a:rPr lang="en-US" dirty="0" smtClean="0">
                <a:solidFill>
                  <a:srgbClr val="FF0000"/>
                </a:solidFill>
                <a:hlinkClick r:id="rId2" action="ppaction://hlinkfile"/>
              </a:rPr>
              <a:t>sodium/potassium ion pump</a:t>
            </a:r>
            <a:endParaRPr lang="en-US" dirty="0" smtClean="0">
              <a:solidFill>
                <a:srgbClr val="FF0000"/>
              </a:solidFill>
            </a:endParaRPr>
          </a:p>
          <a:p>
            <a:r>
              <a:rPr lang="en-US" dirty="0" smtClean="0">
                <a:solidFill>
                  <a:srgbClr val="FF0000"/>
                </a:solidFill>
                <a:hlinkClick r:id="rId3" action="ppaction://hlinkfile"/>
              </a:rPr>
              <a:t>sodium/potassium pump 2</a:t>
            </a:r>
            <a:endParaRPr lang="en-US" dirty="0">
              <a:solidFill>
                <a:srgbClr val="FF0000"/>
              </a:solidFill>
            </a:endParaRPr>
          </a:p>
        </p:txBody>
      </p:sp>
      <p:pic>
        <p:nvPicPr>
          <p:cNvPr id="1026" name="Picture 2" descr="http://student.ccbcmd.edu/~gkaiser/biotutorials/eustruct/images/sppump.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33800"/>
            <a:ext cx="2762250"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5337393"/>
            <a:ext cx="4572000" cy="729430"/>
          </a:xfrm>
          <a:prstGeom prst="rect">
            <a:avLst/>
          </a:prstGeom>
        </p:spPr>
        <p:txBody>
          <a:bodyPr>
            <a:spAutoFit/>
          </a:bodyPr>
          <a:lstStyle/>
          <a:p>
            <a:pPr lvl="0">
              <a:lnSpc>
                <a:spcPct val="115000"/>
              </a:lnSpc>
              <a:spcAft>
                <a:spcPts val="1000"/>
              </a:spcAft>
            </a:pPr>
            <a:r>
              <a:rPr lang="en-CA"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http://www.youtube.com/watch?v=9euDb4TN3b0</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28165" y="6102786"/>
            <a:ext cx="4572000" cy="729430"/>
          </a:xfrm>
          <a:prstGeom prst="rect">
            <a:avLst/>
          </a:prstGeom>
        </p:spPr>
        <p:txBody>
          <a:bodyPr>
            <a:spAutoFit/>
          </a:bodyPr>
          <a:lstStyle/>
          <a:p>
            <a:pPr lvl="0">
              <a:lnSpc>
                <a:spcPct val="115000"/>
              </a:lnSpc>
              <a:spcAft>
                <a:spcPts val="1000"/>
              </a:spcAft>
            </a:pPr>
            <a:r>
              <a:rPr lang="en-CA"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en-CA"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://www.youtube.com/watch?v=yQ-wQsEK21E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87425" y="781050"/>
            <a:ext cx="7772400" cy="5543550"/>
          </a:xfrm>
        </p:spPr>
        <p:txBody>
          <a:bodyPr>
            <a:normAutofit/>
          </a:bodyPr>
          <a:lstStyle/>
          <a:p>
            <a:r>
              <a:rPr lang="en-US" altLang="en-US" dirty="0"/>
              <a:t>These positive ions want to move </a:t>
            </a:r>
            <a:r>
              <a:rPr lang="en-US" altLang="en-US" dirty="0">
                <a:solidFill>
                  <a:schemeClr val="accent3"/>
                </a:solidFill>
              </a:rPr>
              <a:t>with their concentration</a:t>
            </a:r>
            <a:r>
              <a:rPr lang="en-US" altLang="en-US" dirty="0"/>
              <a:t> gradient by </a:t>
            </a:r>
            <a:r>
              <a:rPr lang="en-US" altLang="en-US" b="1" i="1" u="sng" dirty="0">
                <a:solidFill>
                  <a:schemeClr val="accent1"/>
                </a:solidFill>
              </a:rPr>
              <a:t>diffusion</a:t>
            </a:r>
            <a:r>
              <a:rPr lang="en-US" altLang="en-US" dirty="0"/>
              <a:t>.</a:t>
            </a:r>
          </a:p>
          <a:p>
            <a:r>
              <a:rPr lang="en-US" altLang="en-US" dirty="0" smtClean="0"/>
              <a:t>More sodium moves out than potassium moves in </a:t>
            </a:r>
            <a:r>
              <a:rPr lang="en-US" altLang="en-US" dirty="0"/>
              <a:t>leaving a </a:t>
            </a:r>
            <a:r>
              <a:rPr lang="en-US" altLang="en-US" dirty="0" smtClean="0"/>
              <a:t>“relative” negative </a:t>
            </a:r>
            <a:r>
              <a:rPr lang="en-US" altLang="en-US" dirty="0"/>
              <a:t>charge inside the cell. </a:t>
            </a:r>
          </a:p>
          <a:p>
            <a:r>
              <a:rPr lang="en-US" altLang="en-US" dirty="0"/>
              <a:t>The cell is </a:t>
            </a:r>
            <a:r>
              <a:rPr lang="en-US" altLang="en-US" b="1" u="sng" dirty="0">
                <a:solidFill>
                  <a:schemeClr val="accent1"/>
                </a:solidFill>
              </a:rPr>
              <a:t>polarized</a:t>
            </a:r>
            <a:r>
              <a:rPr lang="en-US" altLang="en-US" dirty="0"/>
              <a:t>. </a:t>
            </a:r>
            <a:endParaRPr lang="en-US" altLang="en-US" dirty="0" smtClean="0"/>
          </a:p>
          <a:p>
            <a:pPr>
              <a:buNone/>
            </a:pPr>
            <a:endParaRPr lang="en-US" altLang="en-US" dirty="0" smtClean="0"/>
          </a:p>
          <a:p>
            <a:r>
              <a:rPr lang="en-US" dirty="0" smtClean="0">
                <a:solidFill>
                  <a:srgbClr val="FF0000"/>
                </a:solidFill>
                <a:hlinkClick r:id="rId2" action="ppaction://hlinkfile"/>
              </a:rPr>
              <a:t>resting potential clip</a:t>
            </a:r>
            <a:endParaRPr lang="en-US" dirty="0" smtClean="0">
              <a:solidFill>
                <a:srgbClr val="FF0000"/>
              </a:solidFill>
            </a:endParaRPr>
          </a:p>
          <a:p>
            <a:pPr>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895350" y="1333500"/>
            <a:ext cx="7772400" cy="5189538"/>
          </a:xfrm>
        </p:spPr>
        <p:txBody>
          <a:bodyPr>
            <a:normAutofit/>
          </a:bodyPr>
          <a:lstStyle/>
          <a:p>
            <a:pPr>
              <a:lnSpc>
                <a:spcPct val="90000"/>
              </a:lnSpc>
            </a:pPr>
            <a:r>
              <a:rPr lang="en-US" altLang="en-US" sz="2800" dirty="0" smtClean="0"/>
              <a:t>A Nerve impulse is an </a:t>
            </a:r>
            <a:r>
              <a:rPr lang="en-US" altLang="en-US" sz="2800" i="1" u="sng" dirty="0" smtClean="0">
                <a:solidFill>
                  <a:schemeClr val="accent1"/>
                </a:solidFill>
              </a:rPr>
              <a:t>Action Potential</a:t>
            </a:r>
          </a:p>
          <a:p>
            <a:pPr>
              <a:lnSpc>
                <a:spcPct val="90000"/>
              </a:lnSpc>
            </a:pPr>
            <a:r>
              <a:rPr lang="en-US" altLang="en-US" sz="2800" dirty="0" smtClean="0"/>
              <a:t>When a neuron receives a stimulus it becomes more permeable to </a:t>
            </a:r>
            <a:r>
              <a:rPr lang="en-US" altLang="en-US" sz="2800" dirty="0" smtClean="0">
                <a:solidFill>
                  <a:schemeClr val="accent3"/>
                </a:solidFill>
              </a:rPr>
              <a:t>sodium</a:t>
            </a:r>
            <a:r>
              <a:rPr lang="en-US" altLang="en-US" sz="2800" dirty="0" smtClean="0"/>
              <a:t> than potassium</a:t>
            </a:r>
          </a:p>
          <a:p>
            <a:pPr lvl="1">
              <a:lnSpc>
                <a:spcPct val="90000"/>
              </a:lnSpc>
            </a:pPr>
            <a:r>
              <a:rPr lang="en-US" altLang="en-US" sz="2400" dirty="0" smtClean="0"/>
              <a:t>When stimulated the </a:t>
            </a:r>
            <a:r>
              <a:rPr lang="en-US" altLang="en-US" sz="2400" dirty="0"/>
              <a:t>ion gates for sodium open up. </a:t>
            </a:r>
          </a:p>
          <a:p>
            <a:pPr>
              <a:lnSpc>
                <a:spcPct val="90000"/>
              </a:lnSpc>
            </a:pPr>
            <a:r>
              <a:rPr lang="en-US" altLang="en-US" sz="2800" dirty="0"/>
              <a:t>Positive ions flood into the cell making it positive. This rapid inflow is referred to as </a:t>
            </a:r>
            <a:r>
              <a:rPr lang="en-US" altLang="en-US" sz="2800" b="1" u="sng" dirty="0">
                <a:solidFill>
                  <a:schemeClr val="accent4"/>
                </a:solidFill>
              </a:rPr>
              <a:t>depolarization</a:t>
            </a:r>
            <a:r>
              <a:rPr lang="en-US" altLang="en-US" sz="2800" dirty="0" smtClean="0">
                <a:solidFill>
                  <a:schemeClr val="accent4"/>
                </a:solidFill>
              </a:rPr>
              <a:t>.</a:t>
            </a:r>
            <a:endParaRPr lang="en-US" altLang="en-US" sz="2800" dirty="0">
              <a:solidFill>
                <a:schemeClr val="accent4"/>
              </a:solidFill>
            </a:endParaRPr>
          </a:p>
        </p:txBody>
      </p:sp>
      <p:sp>
        <p:nvSpPr>
          <p:cNvPr id="15363" name="Rectangle 3"/>
          <p:cNvSpPr>
            <a:spLocks noGrp="1" noChangeArrowheads="1"/>
          </p:cNvSpPr>
          <p:nvPr>
            <p:ph type="title" idx="4294967295"/>
          </p:nvPr>
        </p:nvSpPr>
        <p:spPr>
          <a:xfrm>
            <a:off x="609600" y="228600"/>
            <a:ext cx="7772400" cy="1143000"/>
          </a:xfrm>
        </p:spPr>
        <p:txBody>
          <a:bodyPr/>
          <a:lstStyle/>
          <a:p>
            <a:r>
              <a:rPr lang="en-US" altLang="en-US" dirty="0"/>
              <a:t>Action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685800"/>
            <a:ext cx="7498080" cy="5486400"/>
          </a:xfrm>
        </p:spPr>
        <p:txBody>
          <a:bodyPr>
            <a:normAutofit fontScale="92500" lnSpcReduction="10000"/>
          </a:bodyPr>
          <a:lstStyle/>
          <a:p>
            <a:pPr>
              <a:lnSpc>
                <a:spcPct val="90000"/>
              </a:lnSpc>
            </a:pPr>
            <a:r>
              <a:rPr lang="en-US" altLang="en-US" dirty="0" smtClean="0"/>
              <a:t> After the impulse, the Na</a:t>
            </a:r>
            <a:r>
              <a:rPr lang="en-US" altLang="en-US" baseline="30000" dirty="0" smtClean="0"/>
              <a:t>+</a:t>
            </a:r>
            <a:r>
              <a:rPr lang="en-US" altLang="en-US" dirty="0" smtClean="0"/>
              <a:t> channels close and the K</a:t>
            </a:r>
            <a:r>
              <a:rPr lang="en-US" altLang="en-US" baseline="30000" dirty="0" smtClean="0"/>
              <a:t>+</a:t>
            </a:r>
            <a:r>
              <a:rPr lang="en-US" altLang="en-US" dirty="0" smtClean="0"/>
              <a:t> channels open.  This is called </a:t>
            </a:r>
            <a:r>
              <a:rPr lang="en-US" altLang="en-US" b="1" u="sng" dirty="0" err="1" smtClean="0">
                <a:solidFill>
                  <a:schemeClr val="accent4"/>
                </a:solidFill>
              </a:rPr>
              <a:t>repolarization</a:t>
            </a:r>
            <a:r>
              <a:rPr lang="en-US" altLang="en-US" dirty="0" smtClean="0"/>
              <a:t>.</a:t>
            </a:r>
          </a:p>
          <a:p>
            <a:pPr lvl="1">
              <a:lnSpc>
                <a:spcPct val="90000"/>
              </a:lnSpc>
            </a:pPr>
            <a:r>
              <a:rPr lang="en-US" altLang="en-US" dirty="0" smtClean="0"/>
              <a:t>The flow of potassium ions out of the cell (with their concentration gradient) restores the resting potential. </a:t>
            </a:r>
          </a:p>
          <a:p>
            <a:pPr>
              <a:lnSpc>
                <a:spcPct val="90000"/>
              </a:lnSpc>
            </a:pPr>
            <a:r>
              <a:rPr lang="en-US" altLang="en-US" dirty="0" smtClean="0"/>
              <a:t>The potassium gates close relatively slowly which makes the inside of the neuron slightly more negative then resting potential (</a:t>
            </a:r>
            <a:r>
              <a:rPr lang="en-US" altLang="en-US" b="1" u="sng" dirty="0" err="1" smtClean="0">
                <a:solidFill>
                  <a:schemeClr val="accent4"/>
                </a:solidFill>
              </a:rPr>
              <a:t>hyperpolarization</a:t>
            </a:r>
            <a:r>
              <a:rPr lang="en-US" altLang="en-US" dirty="0" smtClean="0"/>
              <a:t>)</a:t>
            </a:r>
          </a:p>
          <a:p>
            <a:pPr>
              <a:lnSpc>
                <a:spcPct val="90000"/>
              </a:lnSpc>
            </a:pPr>
            <a:r>
              <a:rPr lang="en-US" altLang="en-US" dirty="0" smtClean="0"/>
              <a:t>The Na+/K+ pump continues to pump the sodium and potassium across the membrane against the concentration gradient to restore the resting potential.</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09800" y="609600"/>
            <a:ext cx="4419600" cy="5221195"/>
          </a:xfrm>
          <a:prstGeom prst="rect">
            <a:avLst/>
          </a:prstGeom>
          <a:noFill/>
          <a:ln w="9525">
            <a:noFill/>
            <a:miter lim="800000"/>
            <a:headEnd/>
            <a:tailEnd/>
          </a:ln>
        </p:spPr>
      </p:pic>
      <p:sp>
        <p:nvSpPr>
          <p:cNvPr id="2" name="TextBox 1"/>
          <p:cNvSpPr txBox="1"/>
          <p:nvPr/>
        </p:nvSpPr>
        <p:spPr>
          <a:xfrm>
            <a:off x="6096000" y="5943600"/>
            <a:ext cx="2819400" cy="369332"/>
          </a:xfrm>
          <a:prstGeom prst="rect">
            <a:avLst/>
          </a:prstGeom>
          <a:noFill/>
        </p:spPr>
        <p:txBody>
          <a:bodyPr wrap="square" rtlCol="0">
            <a:spAutoFit/>
          </a:bodyPr>
          <a:lstStyle/>
          <a:p>
            <a:r>
              <a:rPr lang="en-CA" dirty="0" smtClean="0"/>
              <a:t>Diagram from Textbook</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381000"/>
            <a:ext cx="7772400" cy="1143000"/>
          </a:xfrm>
        </p:spPr>
        <p:txBody>
          <a:bodyPr/>
          <a:lstStyle/>
          <a:p>
            <a:r>
              <a:rPr lang="en-US" altLang="en-US"/>
              <a:t>Summary of Impulse.</a:t>
            </a:r>
          </a:p>
        </p:txBody>
      </p:sp>
      <p:sp>
        <p:nvSpPr>
          <p:cNvPr id="21507" name="Rectangle 3"/>
          <p:cNvSpPr>
            <a:spLocks noGrp="1" noChangeArrowheads="1"/>
          </p:cNvSpPr>
          <p:nvPr>
            <p:ph type="body" idx="4294967295"/>
          </p:nvPr>
        </p:nvSpPr>
        <p:spPr>
          <a:xfrm>
            <a:off x="952500" y="1371600"/>
            <a:ext cx="7886700" cy="5181600"/>
          </a:xfrm>
        </p:spPr>
        <p:txBody>
          <a:bodyPr>
            <a:normAutofit/>
          </a:bodyPr>
          <a:lstStyle/>
          <a:p>
            <a:pPr>
              <a:lnSpc>
                <a:spcPct val="90000"/>
              </a:lnSpc>
              <a:buFontTx/>
              <a:buNone/>
            </a:pPr>
            <a:r>
              <a:rPr lang="en-US" altLang="en-US" sz="2800" dirty="0"/>
              <a:t>1. At rest </a:t>
            </a:r>
            <a:r>
              <a:rPr lang="en-US" altLang="en-US" sz="2800" dirty="0">
                <a:latin typeface="Times"/>
              </a:rPr>
              <a:t>–</a:t>
            </a:r>
            <a:r>
              <a:rPr lang="en-US" altLang="en-US" sz="2800" dirty="0"/>
              <a:t> Na+/K+ pump </a:t>
            </a:r>
            <a:r>
              <a:rPr lang="en-US" altLang="en-US" sz="2800" dirty="0" smtClean="0"/>
              <a:t>moving</a:t>
            </a:r>
            <a:endParaRPr lang="en-US" altLang="en-US" sz="2800" dirty="0"/>
          </a:p>
          <a:p>
            <a:pPr>
              <a:lnSpc>
                <a:spcPct val="90000"/>
              </a:lnSpc>
              <a:buFontTx/>
              <a:buNone/>
            </a:pPr>
            <a:r>
              <a:rPr lang="en-US" altLang="en-US" sz="2800" dirty="0"/>
              <a:t>2. Stimulation </a:t>
            </a:r>
            <a:r>
              <a:rPr lang="en-US" altLang="en-US" sz="2800" dirty="0" smtClean="0">
                <a:latin typeface="Times"/>
              </a:rPr>
              <a:t>–</a:t>
            </a:r>
            <a:r>
              <a:rPr lang="en-US" altLang="en-US" sz="2800" dirty="0" smtClean="0"/>
              <a:t> </a:t>
            </a:r>
            <a:r>
              <a:rPr lang="en-US" altLang="en-US" sz="2800" dirty="0"/>
              <a:t>sodium gates open</a:t>
            </a:r>
          </a:p>
          <a:p>
            <a:pPr>
              <a:lnSpc>
                <a:spcPct val="90000"/>
              </a:lnSpc>
              <a:buFontTx/>
              <a:buNone/>
            </a:pPr>
            <a:r>
              <a:rPr lang="en-US" altLang="en-US" sz="2800" dirty="0"/>
              <a:t>3. The flood of sodium into the </a:t>
            </a:r>
            <a:r>
              <a:rPr lang="en-US" altLang="en-US" sz="2800"/>
              <a:t>cytoplasm </a:t>
            </a:r>
            <a:r>
              <a:rPr lang="en-US" altLang="en-US" sz="2800" smtClean="0"/>
              <a:t>stimulates </a:t>
            </a:r>
            <a:r>
              <a:rPr lang="en-US" altLang="en-US" sz="2800" dirty="0"/>
              <a:t>adjacent areas</a:t>
            </a:r>
          </a:p>
          <a:p>
            <a:pPr>
              <a:lnSpc>
                <a:spcPct val="90000"/>
              </a:lnSpc>
              <a:buFontTx/>
              <a:buNone/>
            </a:pPr>
            <a:r>
              <a:rPr lang="en-US" altLang="en-US" sz="2800" dirty="0"/>
              <a:t>4. Refractory </a:t>
            </a:r>
            <a:r>
              <a:rPr lang="en-US" altLang="en-US" sz="2800" dirty="0">
                <a:latin typeface="Times"/>
              </a:rPr>
              <a:t>–</a:t>
            </a:r>
            <a:r>
              <a:rPr lang="en-US" altLang="en-US" sz="2800" dirty="0"/>
              <a:t> potassium gates open </a:t>
            </a:r>
            <a:r>
              <a:rPr lang="en-US" altLang="en-US" sz="2800" dirty="0">
                <a:latin typeface="Times"/>
              </a:rPr>
              <a:t>–</a:t>
            </a:r>
            <a:r>
              <a:rPr lang="en-US" altLang="en-US" sz="2800" dirty="0"/>
              <a:t> sodium gates close</a:t>
            </a:r>
          </a:p>
          <a:p>
            <a:pPr>
              <a:lnSpc>
                <a:spcPct val="90000"/>
              </a:lnSpc>
              <a:buFontTx/>
              <a:buNone/>
            </a:pPr>
            <a:r>
              <a:rPr lang="en-US" altLang="en-US" sz="2800" dirty="0"/>
              <a:t>5. At rest </a:t>
            </a:r>
            <a:r>
              <a:rPr lang="en-US" altLang="en-US" sz="2800" dirty="0">
                <a:latin typeface="Times"/>
              </a:rPr>
              <a:t>–</a:t>
            </a:r>
            <a:r>
              <a:rPr lang="en-US" altLang="en-US" sz="2800" dirty="0"/>
              <a:t> Na+/K+ pump moving </a:t>
            </a:r>
            <a:r>
              <a:rPr lang="en-US" altLang="en-US" sz="2800" dirty="0" smtClean="0"/>
              <a:t>ions</a:t>
            </a:r>
          </a:p>
          <a:p>
            <a:pPr>
              <a:lnSpc>
                <a:spcPct val="90000"/>
              </a:lnSpc>
              <a:buFontTx/>
              <a:buNone/>
            </a:pPr>
            <a:endParaRPr lang="en-US" altLang="en-US" sz="2800" dirty="0" smtClean="0"/>
          </a:p>
          <a:p>
            <a:pPr algn="r">
              <a:lnSpc>
                <a:spcPct val="90000"/>
              </a:lnSpc>
              <a:buFontTx/>
              <a:buNone/>
            </a:pPr>
            <a:r>
              <a:rPr lang="en-US" altLang="en-US" sz="1800" dirty="0" smtClean="0">
                <a:solidFill>
                  <a:schemeClr val="accent3"/>
                </a:solidFill>
                <a:hlinkClick r:id="rId2" action="ppaction://hlinkfile"/>
              </a:rPr>
              <a:t>Action potential overview</a:t>
            </a:r>
            <a:endParaRPr lang="en-US" altLang="en-US" sz="1800" dirty="0" smtClean="0">
              <a:solidFill>
                <a:schemeClr val="accent3"/>
              </a:solidFill>
            </a:endParaRPr>
          </a:p>
          <a:p>
            <a:pPr algn="r">
              <a:lnSpc>
                <a:spcPct val="90000"/>
              </a:lnSpc>
              <a:buFontTx/>
              <a:buNone/>
            </a:pPr>
            <a:r>
              <a:rPr lang="en-US" altLang="en-US" sz="1800" dirty="0" smtClean="0">
                <a:solidFill>
                  <a:schemeClr val="accent3"/>
                </a:solidFill>
                <a:hlinkClick r:id="rId3" action="ppaction://hlinkfile"/>
              </a:rPr>
              <a:t>Electropotential graph</a:t>
            </a:r>
            <a:endParaRPr lang="en-US" altLang="en-US" sz="1800" dirty="0">
              <a:solidFill>
                <a:schemeClr val="accent3"/>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Action Potential</a:t>
            </a:r>
            <a:endParaRPr lang="en-US" dirty="0"/>
          </a:p>
        </p:txBody>
      </p:sp>
      <p:sp>
        <p:nvSpPr>
          <p:cNvPr id="3" name="Content Placeholder 2"/>
          <p:cNvSpPr>
            <a:spLocks noGrp="1"/>
          </p:cNvSpPr>
          <p:nvPr>
            <p:ph idx="1"/>
          </p:nvPr>
        </p:nvSpPr>
        <p:spPr>
          <a:xfrm>
            <a:off x="1295400" y="1295400"/>
            <a:ext cx="7498080" cy="5181600"/>
          </a:xfrm>
        </p:spPr>
        <p:txBody>
          <a:bodyPr>
            <a:normAutofit fontScale="85000" lnSpcReduction="10000"/>
          </a:bodyPr>
          <a:lstStyle/>
          <a:p>
            <a:r>
              <a:rPr lang="en-US" dirty="0" smtClean="0"/>
              <a:t>Many action potentials are generated one after another along the cell membrane, causing a wave of depolarization (similar to falling dominos).</a:t>
            </a:r>
          </a:p>
          <a:p>
            <a:r>
              <a:rPr lang="en-US" dirty="0" smtClean="0"/>
              <a:t>When axons are myelinated, nerve impulses travel by </a:t>
            </a:r>
            <a:r>
              <a:rPr lang="en-US" b="1" i="1" dirty="0" smtClean="0"/>
              <a:t>saltatory conduction</a:t>
            </a:r>
            <a:endParaRPr lang="en-US" b="1" dirty="0" smtClean="0"/>
          </a:p>
          <a:p>
            <a:pPr lvl="1"/>
            <a:r>
              <a:rPr lang="en-US" dirty="0" smtClean="0"/>
              <a:t>Gated ion channels are concentrated at the nodes of </a:t>
            </a:r>
            <a:r>
              <a:rPr lang="en-US" dirty="0" err="1" smtClean="0"/>
              <a:t>Ranvier</a:t>
            </a:r>
            <a:endParaRPr lang="en-US" dirty="0" smtClean="0"/>
          </a:p>
          <a:p>
            <a:pPr lvl="1"/>
            <a:r>
              <a:rPr lang="en-US" dirty="0" smtClean="0"/>
              <a:t>Flow of ions across cell membrane can only happen at the nodes so action potentials “jump” from node to node</a:t>
            </a:r>
          </a:p>
          <a:p>
            <a:pPr lvl="1"/>
            <a:r>
              <a:rPr lang="en-US" dirty="0" smtClean="0"/>
              <a:t>This causes the signal to be transmitted down an axon much faster.</a:t>
            </a:r>
          </a:p>
          <a:p>
            <a:pPr lvl="1" algn="r">
              <a:buNone/>
            </a:pPr>
            <a:r>
              <a:rPr lang="en-US" dirty="0" smtClean="0"/>
              <a:t>	</a:t>
            </a:r>
            <a:r>
              <a:rPr lang="en-US" sz="2100" dirty="0" smtClean="0">
                <a:hlinkClick r:id="rId2" action="ppaction://hlinkfile"/>
              </a:rPr>
              <a:t>myelinated vs. </a:t>
            </a:r>
            <a:r>
              <a:rPr lang="en-US" sz="2100" dirty="0" err="1" smtClean="0">
                <a:hlinkClick r:id="rId2" action="ppaction://hlinkfile"/>
              </a:rPr>
              <a:t>unmyelinated</a:t>
            </a:r>
            <a:r>
              <a:rPr lang="en-US" sz="2100" dirty="0" smtClean="0">
                <a:hlinkClick r:id="rId2" action="ppaction://hlinkfile"/>
              </a:rPr>
              <a:t> </a:t>
            </a:r>
            <a:r>
              <a:rPr lang="en-US" sz="2100" dirty="0" err="1" smtClean="0">
                <a:hlinkClick r:id="rId2" action="ppaction://hlinkfile"/>
              </a:rPr>
              <a:t>impuse</a:t>
            </a:r>
            <a:endParaRPr lang="en-US" sz="21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Refractory Period:</a:t>
            </a:r>
            <a:endParaRPr lang="en-CA" dirty="0"/>
          </a:p>
        </p:txBody>
      </p:sp>
      <p:sp>
        <p:nvSpPr>
          <p:cNvPr id="3" name="Content Placeholder 2"/>
          <p:cNvSpPr>
            <a:spLocks noGrp="1"/>
          </p:cNvSpPr>
          <p:nvPr>
            <p:ph idx="1"/>
          </p:nvPr>
        </p:nvSpPr>
        <p:spPr/>
        <p:txBody>
          <a:bodyPr/>
          <a:lstStyle/>
          <a:p>
            <a:r>
              <a:rPr lang="en-CA" dirty="0" smtClean="0"/>
              <a:t>The time it takes (~0.001 s) for a depolarized neuron to </a:t>
            </a:r>
            <a:r>
              <a:rPr lang="en-CA" i="1" dirty="0" smtClean="0">
                <a:solidFill>
                  <a:schemeClr val="accent1"/>
                </a:solidFill>
              </a:rPr>
              <a:t>repolarize</a:t>
            </a:r>
          </a:p>
          <a:p>
            <a:pPr lvl="1"/>
            <a:r>
              <a:rPr lang="en-CA" dirty="0" smtClean="0"/>
              <a:t> return to resting potential</a:t>
            </a:r>
          </a:p>
          <a:p>
            <a:r>
              <a:rPr lang="en-CA" dirty="0" smtClean="0"/>
              <a:t>During the refractory period another impulse can NOT be sent along the neuron.</a:t>
            </a:r>
            <a:endParaRPr lang="en-CA" dirty="0"/>
          </a:p>
        </p:txBody>
      </p:sp>
    </p:spTree>
    <p:extLst>
      <p:ext uri="{BB962C8B-B14F-4D97-AF65-F5344CB8AC3E}">
        <p14:creationId xmlns:p14="http://schemas.microsoft.com/office/powerpoint/2010/main" val="37765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1143000"/>
          </a:xfrm>
        </p:spPr>
        <p:txBody>
          <a:bodyPr/>
          <a:lstStyle/>
          <a:p>
            <a:r>
              <a:rPr lang="en-CA" dirty="0" smtClean="0"/>
              <a:t>Threshold </a:t>
            </a:r>
            <a:endParaRPr lang="en-CA" dirty="0"/>
          </a:p>
        </p:txBody>
      </p:sp>
      <p:sp>
        <p:nvSpPr>
          <p:cNvPr id="3" name="Content Placeholder 2"/>
          <p:cNvSpPr>
            <a:spLocks noGrp="1"/>
          </p:cNvSpPr>
          <p:nvPr>
            <p:ph idx="1"/>
          </p:nvPr>
        </p:nvSpPr>
        <p:spPr>
          <a:xfrm>
            <a:off x="1295400" y="1295400"/>
            <a:ext cx="7498080" cy="4800600"/>
          </a:xfrm>
        </p:spPr>
        <p:txBody>
          <a:bodyPr>
            <a:normAutofit/>
          </a:bodyPr>
          <a:lstStyle/>
          <a:p>
            <a:r>
              <a:rPr lang="en-CA" sz="2800" dirty="0" smtClean="0"/>
              <a:t>The amount of stimulus required to initiate an action potential (or, to cause depolarization to occur)</a:t>
            </a:r>
          </a:p>
          <a:p>
            <a:r>
              <a:rPr lang="en-CA" sz="2800" dirty="0" smtClean="0"/>
              <a:t>Once threshold is reached the nerve impulse is passed along</a:t>
            </a:r>
          </a:p>
          <a:p>
            <a:pPr marL="82296" indent="0">
              <a:buNone/>
            </a:pPr>
            <a:endParaRPr lang="en-CA" sz="2800" dirty="0" smtClean="0"/>
          </a:p>
          <a:p>
            <a:r>
              <a:rPr lang="en-CA" sz="2800" b="1" dirty="0" smtClean="0">
                <a:solidFill>
                  <a:schemeClr val="accent3"/>
                </a:solidFill>
              </a:rPr>
              <a:t>Draw diagram</a:t>
            </a:r>
            <a:endParaRPr lang="en-CA" sz="2800" b="1" dirty="0">
              <a:solidFill>
                <a:schemeClr val="accent3"/>
              </a:solidFill>
            </a:endParaRPr>
          </a:p>
        </p:txBody>
      </p:sp>
    </p:spTree>
    <p:extLst>
      <p:ext uri="{BB962C8B-B14F-4D97-AF65-F5344CB8AC3E}">
        <p14:creationId xmlns:p14="http://schemas.microsoft.com/office/powerpoint/2010/main" val="28303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The Nervous System &amp; Homeostasis </a:t>
            </a:r>
            <a:endParaRPr lang="en-US" sz="3800" dirty="0"/>
          </a:p>
        </p:txBody>
      </p:sp>
      <p:sp>
        <p:nvSpPr>
          <p:cNvPr id="3" name="Content Placeholder 2"/>
          <p:cNvSpPr>
            <a:spLocks noGrp="1"/>
          </p:cNvSpPr>
          <p:nvPr>
            <p:ph idx="1"/>
          </p:nvPr>
        </p:nvSpPr>
        <p:spPr/>
        <p:txBody>
          <a:bodyPr/>
          <a:lstStyle/>
          <a:p>
            <a:pPr lvl="1">
              <a:lnSpc>
                <a:spcPct val="90000"/>
              </a:lnSpc>
            </a:pPr>
            <a:r>
              <a:rPr lang="en-US" altLang="en-US" sz="3600" dirty="0" smtClean="0"/>
              <a:t>Organization of the Nervous System</a:t>
            </a:r>
          </a:p>
          <a:p>
            <a:pPr lvl="1">
              <a:lnSpc>
                <a:spcPct val="90000"/>
              </a:lnSpc>
            </a:pPr>
            <a:r>
              <a:rPr lang="en-US" altLang="en-US" sz="3600" dirty="0" smtClean="0"/>
              <a:t>Structure of a neuron</a:t>
            </a:r>
          </a:p>
          <a:p>
            <a:pPr lvl="1">
              <a:lnSpc>
                <a:spcPct val="90000"/>
              </a:lnSpc>
            </a:pPr>
            <a:r>
              <a:rPr lang="en-US" altLang="en-US" sz="3600" dirty="0" smtClean="0"/>
              <a:t>Action Potential</a:t>
            </a:r>
          </a:p>
          <a:p>
            <a:pPr lvl="1">
              <a:lnSpc>
                <a:spcPct val="90000"/>
              </a:lnSpc>
            </a:pPr>
            <a:r>
              <a:rPr lang="en-US" altLang="en-US" sz="3600" dirty="0" smtClean="0"/>
              <a:t>Synaptic Transmission</a:t>
            </a:r>
          </a:p>
          <a:p>
            <a:pPr lvl="1">
              <a:lnSpc>
                <a:spcPct val="90000"/>
              </a:lnSpc>
            </a:pPr>
            <a:r>
              <a:rPr lang="en-US" altLang="en-US" sz="3600" dirty="0" smtClean="0"/>
              <a:t>Structure of the Brain</a:t>
            </a:r>
          </a:p>
          <a:p>
            <a:pPr lvl="1">
              <a:lnSpc>
                <a:spcPct val="90000"/>
              </a:lnSpc>
            </a:pPr>
            <a:r>
              <a:rPr lang="en-US" altLang="en-US" sz="3600" dirty="0" smtClean="0"/>
              <a:t>Senses: The Eye &amp; Ear</a:t>
            </a:r>
          </a:p>
          <a:p>
            <a:pPr>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All-or-None Response</a:t>
            </a:r>
            <a:endParaRPr lang="en-CA" dirty="0"/>
          </a:p>
        </p:txBody>
      </p:sp>
      <p:sp>
        <p:nvSpPr>
          <p:cNvPr id="3" name="Content Placeholder 2"/>
          <p:cNvSpPr>
            <a:spLocks noGrp="1"/>
          </p:cNvSpPr>
          <p:nvPr>
            <p:ph idx="1"/>
          </p:nvPr>
        </p:nvSpPr>
        <p:spPr>
          <a:xfrm>
            <a:off x="1371600" y="1447800"/>
            <a:ext cx="7498080" cy="4800600"/>
          </a:xfrm>
        </p:spPr>
        <p:txBody>
          <a:bodyPr/>
          <a:lstStyle/>
          <a:p>
            <a:r>
              <a:rPr lang="en-CA" dirty="0" smtClean="0"/>
              <a:t>A neuron will “fire” either 100%, or not at all.</a:t>
            </a:r>
          </a:p>
          <a:p>
            <a:r>
              <a:rPr lang="en-CA" dirty="0" smtClean="0"/>
              <a:t>There is no difference in strength of a nerve impulse</a:t>
            </a:r>
            <a:endParaRPr lang="en-CA" dirty="0"/>
          </a:p>
        </p:txBody>
      </p:sp>
    </p:spTree>
    <p:extLst>
      <p:ext uri="{BB962C8B-B14F-4D97-AF65-F5344CB8AC3E}">
        <p14:creationId xmlns:p14="http://schemas.microsoft.com/office/powerpoint/2010/main" val="418661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uke\shared\Hunter\Calvin And Hobbes - Double Click on Index\86\ch8601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8" y="1752600"/>
            <a:ext cx="909612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55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normAutofit/>
          </a:bodyPr>
          <a:lstStyle/>
          <a:p>
            <a:r>
              <a:rPr lang="en-US" dirty="0" smtClean="0"/>
              <a:t>Read pages 415 – 419 in your textbook</a:t>
            </a:r>
          </a:p>
          <a:p>
            <a:r>
              <a:rPr lang="en-US" dirty="0" smtClean="0"/>
              <a:t>Complete Section D in your notes package</a:t>
            </a:r>
          </a:p>
          <a:p>
            <a:r>
              <a:rPr lang="en-US" dirty="0" smtClean="0"/>
              <a:t>Nerve impulse coloring diagram (pg. 7 notes package)</a:t>
            </a:r>
          </a:p>
          <a:p>
            <a:endParaRPr lang="en-US" dirty="0" smtClean="0"/>
          </a:p>
          <a:p>
            <a:r>
              <a:rPr lang="en-US" sz="2400" dirty="0" smtClean="0">
                <a:hlinkClick r:id="rId2" action="ppaction://hlinkfile"/>
              </a:rPr>
              <a:t>Schwann Cell &amp; Action Potential</a:t>
            </a:r>
            <a:endParaRPr lang="en-US" sz="2400" dirty="0" smtClean="0"/>
          </a:p>
          <a:p>
            <a:r>
              <a:rPr lang="en-US" sz="1600" dirty="0" smtClean="0">
                <a:hlinkClick r:id="rId3"/>
              </a:rPr>
              <a:t>http://www.mcgrawhill.ca/school/applets/abbio/ch11/actionpotential_action.swf</a:t>
            </a:r>
            <a:endParaRPr lang="en-US" sz="1600" dirty="0" smtClean="0"/>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49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oolschool.ca/lor/BI12/unit12/U12L04/Synapse.gif"/>
          <p:cNvPicPr>
            <a:picLocks noChangeAspect="1" noChangeArrowheads="1"/>
          </p:cNvPicPr>
          <p:nvPr/>
        </p:nvPicPr>
        <p:blipFill>
          <a:blip r:embed="rId2" cstate="print"/>
          <a:srcRect/>
          <a:stretch>
            <a:fillRect/>
          </a:stretch>
        </p:blipFill>
        <p:spPr bwMode="auto">
          <a:xfrm>
            <a:off x="4343400" y="1143000"/>
            <a:ext cx="5476875" cy="3962400"/>
          </a:xfrm>
          <a:prstGeom prst="rect">
            <a:avLst/>
          </a:prstGeom>
          <a:noFill/>
        </p:spPr>
      </p:pic>
      <p:sp>
        <p:nvSpPr>
          <p:cNvPr id="34818" name="Rectangle 2"/>
          <p:cNvSpPr>
            <a:spLocks noGrp="1" noChangeArrowheads="1"/>
          </p:cNvSpPr>
          <p:nvPr>
            <p:ph type="title"/>
          </p:nvPr>
        </p:nvSpPr>
        <p:spPr/>
        <p:txBody>
          <a:bodyPr/>
          <a:lstStyle/>
          <a:p>
            <a:r>
              <a:rPr lang="en-US" altLang="en-US"/>
              <a:t>Synaptic Transmission</a:t>
            </a:r>
          </a:p>
        </p:txBody>
      </p:sp>
      <p:sp>
        <p:nvSpPr>
          <p:cNvPr id="34819" name="Rectangle 3"/>
          <p:cNvSpPr>
            <a:spLocks noGrp="1" noChangeArrowheads="1"/>
          </p:cNvSpPr>
          <p:nvPr>
            <p:ph type="body" idx="1"/>
          </p:nvPr>
        </p:nvSpPr>
        <p:spPr>
          <a:xfrm>
            <a:off x="762000" y="1371600"/>
            <a:ext cx="3886200" cy="4495800"/>
          </a:xfrm>
        </p:spPr>
        <p:txBody>
          <a:bodyPr>
            <a:normAutofit lnSpcReduction="10000"/>
          </a:bodyPr>
          <a:lstStyle/>
          <a:p>
            <a:r>
              <a:rPr lang="en-US" altLang="en-US" sz="2800" dirty="0"/>
              <a:t>Neurons are not directly connected to each other.</a:t>
            </a:r>
          </a:p>
          <a:p>
            <a:r>
              <a:rPr lang="en-US" altLang="en-US" sz="2800" dirty="0"/>
              <a:t>The electrochemical action potential cannot jump the synaptic cleft (or synapse).</a:t>
            </a:r>
          </a:p>
          <a:p>
            <a:r>
              <a:rPr lang="en-US" altLang="en-US" sz="2800" dirty="0"/>
              <a:t>Synaptic transmission is entirely chemical in nature.</a:t>
            </a:r>
          </a:p>
        </p:txBody>
      </p:sp>
      <p:sp>
        <p:nvSpPr>
          <p:cNvPr id="6" name="Rectangle 5"/>
          <p:cNvSpPr/>
          <p:nvPr/>
        </p:nvSpPr>
        <p:spPr>
          <a:xfrm>
            <a:off x="6477000" y="304800"/>
            <a:ext cx="1929054" cy="369332"/>
          </a:xfrm>
          <a:prstGeom prst="rect">
            <a:avLst/>
          </a:prstGeom>
        </p:spPr>
        <p:txBody>
          <a:bodyPr wrap="none">
            <a:spAutoFit/>
          </a:bodyPr>
          <a:lstStyle/>
          <a:p>
            <a:r>
              <a:rPr lang="en-US" dirty="0" smtClean="0">
                <a:solidFill>
                  <a:srgbClr val="FF0000"/>
                </a:solidFill>
              </a:rPr>
              <a:t>Synapse </a:t>
            </a:r>
            <a:r>
              <a:rPr lang="en-US" dirty="0" smtClean="0">
                <a:solidFill>
                  <a:srgbClr val="FF0000"/>
                </a:solidFill>
                <a:hlinkClick r:id="rId3" action="ppaction://hlinkfile"/>
              </a:rPr>
              <a:t>movie clip</a:t>
            </a:r>
            <a:endParaRPr lang="en-US" dirty="0" smtClean="0">
              <a:solidFill>
                <a:srgbClr val="FF0000"/>
              </a:solidFill>
            </a:endParaRPr>
          </a:p>
        </p:txBody>
      </p:sp>
      <p:sp>
        <p:nvSpPr>
          <p:cNvPr id="2" name="Rectangle 1"/>
          <p:cNvSpPr/>
          <p:nvPr/>
        </p:nvSpPr>
        <p:spPr>
          <a:xfrm>
            <a:off x="1435608" y="6124088"/>
            <a:ext cx="4572000" cy="729430"/>
          </a:xfrm>
          <a:prstGeom prst="rect">
            <a:avLst/>
          </a:prstGeom>
        </p:spPr>
        <p:txBody>
          <a:bodyPr>
            <a:spAutoFit/>
          </a:bodyPr>
          <a:lstStyle/>
          <a:p>
            <a:pPr marL="342900" lvl="0" indent="-342900">
              <a:lnSpc>
                <a:spcPct val="115000"/>
              </a:lnSpc>
              <a:spcAft>
                <a:spcPts val="1000"/>
              </a:spcAft>
              <a:buFont typeface="+mj-lt"/>
              <a:buAutoNum type="arabicPeriod"/>
            </a:pPr>
            <a:r>
              <a:rPr lang="en-CA"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http://www.youtube.com/watch?v=vGS7guM1Gw0</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sp>
        <p:nvSpPr>
          <p:cNvPr id="3" name="Content Placeholder 2"/>
          <p:cNvSpPr>
            <a:spLocks noGrp="1"/>
          </p:cNvSpPr>
          <p:nvPr>
            <p:ph idx="1"/>
          </p:nvPr>
        </p:nvSpPr>
        <p:spPr/>
        <p:txBody>
          <a:bodyPr/>
          <a:lstStyle/>
          <a:p>
            <a:r>
              <a:rPr lang="en-US" dirty="0" smtClean="0"/>
              <a:t>At the end of axons, tiny synaptic vesicles contain neurotransmitters</a:t>
            </a:r>
          </a:p>
          <a:p>
            <a:r>
              <a:rPr lang="en-US" dirty="0" smtClean="0"/>
              <a:t> When an impulse reaches the end of an axon,  these synaptic vesicles migrate toward the end of the axon</a:t>
            </a:r>
          </a:p>
          <a:p>
            <a:r>
              <a:rPr lang="en-US" dirty="0" smtClean="0"/>
              <a:t>They then release their neurotransmitter and it diffuses across the synaptic cleft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sp>
        <p:nvSpPr>
          <p:cNvPr id="3" name="Content Placeholder 2"/>
          <p:cNvSpPr>
            <a:spLocks noGrp="1"/>
          </p:cNvSpPr>
          <p:nvPr>
            <p:ph idx="1"/>
          </p:nvPr>
        </p:nvSpPr>
        <p:spPr>
          <a:xfrm>
            <a:off x="1435608" y="1295400"/>
            <a:ext cx="7498080" cy="4953000"/>
          </a:xfrm>
        </p:spPr>
        <p:txBody>
          <a:bodyPr/>
          <a:lstStyle/>
          <a:p>
            <a:r>
              <a:rPr lang="en-US" dirty="0" smtClean="0"/>
              <a:t>Neurotransmitters attach to specific receptor sites and causes sodium channels to open resulting in  a depolarization in the membrane.  </a:t>
            </a:r>
          </a:p>
          <a:p>
            <a:r>
              <a:rPr lang="en-US" dirty="0" smtClean="0"/>
              <a:t>An action potential is created and the impulse travels down the neuron.</a:t>
            </a:r>
          </a:p>
          <a:p>
            <a:r>
              <a:rPr lang="en-US" dirty="0" smtClean="0"/>
              <a:t>Diffusion takes time, so the more synapses involved, the slower the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Synaptic transmission can only occur in one direction.</a:t>
            </a:r>
          </a:p>
          <a:p>
            <a:r>
              <a:rPr lang="en-US" dirty="0" smtClean="0"/>
              <a:t>Since only presynaptic neurons contain synaptic vesicles, and only post synaptic neurons have receptor sites for them, the messages cant be sent in the other direction</a:t>
            </a:r>
          </a:p>
          <a:p>
            <a:r>
              <a:rPr lang="en-US" dirty="0" smtClean="0"/>
              <a:t>This explains why impulses can only travel from sensory neuron to interneuron to motor neuron and never in the other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1143000" y="304800"/>
            <a:ext cx="3581400" cy="6248400"/>
          </a:xfrm>
        </p:spPr>
        <p:txBody>
          <a:bodyPr/>
          <a:lstStyle/>
          <a:p>
            <a:pPr algn="l"/>
            <a:r>
              <a:rPr lang="en-US" sz="2800" i="1" dirty="0" smtClean="0"/>
              <a:t>Figure 10(b), pg. 420</a:t>
            </a:r>
            <a:br>
              <a:rPr lang="en-US" sz="2800" i="1" dirty="0" smtClean="0"/>
            </a:br>
            <a:r>
              <a:rPr lang="en-US" sz="2800" i="1" dirty="0" smtClean="0"/>
              <a:t/>
            </a:r>
            <a:br>
              <a:rPr lang="en-US" sz="2800" i="1" dirty="0" smtClean="0"/>
            </a:br>
            <a:r>
              <a:rPr lang="en-US" sz="2400" dirty="0" smtClean="0"/>
              <a:t>Synaptic vesicles in the end plate of the presynaptic neuron release neurotransmitters into the synaptic cleft.  The neurotransmitters attach themselves to receptors on the postsynaptic membrane, causing it to depolarize.  The action potential continues along the postsynaptic neuron.</a:t>
            </a:r>
            <a:endParaRPr lang="en-US" sz="2400" i="1" dirty="0" smtClean="0"/>
          </a:p>
        </p:txBody>
      </p:sp>
      <p:pic>
        <p:nvPicPr>
          <p:cNvPr id="146435" name="Content Placeholder 3" descr="S02-C13-F16-BIO2030SB.jpg"/>
          <p:cNvPicPr>
            <a:picLocks noGrp="1" noChangeAspect="1"/>
          </p:cNvPicPr>
          <p:nvPr>
            <p:ph idx="1"/>
          </p:nvPr>
        </p:nvPicPr>
        <p:blipFill>
          <a:blip r:embed="rId3" cstate="print"/>
          <a:srcRect l="-43626" r="-43626"/>
          <a:stretch>
            <a:fillRect/>
          </a:stretch>
        </p:blipFill>
        <p:spPr>
          <a:xfrm>
            <a:off x="2590800" y="1295400"/>
            <a:ext cx="8491587" cy="4495800"/>
          </a:xfrm>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Content Placeholder 3" descr="48_17ChemicalSynapse_L.jpg"/>
          <p:cNvPicPr>
            <a:picLocks noChangeAspect="1"/>
          </p:cNvPicPr>
          <p:nvPr/>
        </p:nvPicPr>
        <p:blipFill>
          <a:blip r:embed="rId2" cstate="print"/>
          <a:srcRect l="-5183" r="-5183"/>
          <a:stretch>
            <a:fillRect/>
          </a:stretch>
        </p:blipFill>
        <p:spPr>
          <a:xfrm>
            <a:off x="-152400" y="990600"/>
            <a:ext cx="9499600" cy="5029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228600"/>
            <a:ext cx="4724400" cy="752475"/>
          </a:xfrm>
        </p:spPr>
        <p:txBody>
          <a:bodyPr>
            <a:normAutofit fontScale="90000"/>
          </a:bodyPr>
          <a:lstStyle/>
          <a:p>
            <a:pPr algn="ctr" eaLnBrk="1" hangingPunct="1"/>
            <a:r>
              <a:rPr lang="en-CA" sz="3200" smtClean="0"/>
              <a:t>Nervous System </a:t>
            </a:r>
            <a:br>
              <a:rPr lang="en-CA" sz="3200" smtClean="0"/>
            </a:br>
            <a:r>
              <a:rPr lang="en-CA" sz="3200" smtClean="0"/>
              <a:t>Organizational Tree!</a:t>
            </a:r>
          </a:p>
        </p:txBody>
      </p:sp>
      <p:pic>
        <p:nvPicPr>
          <p:cNvPr id="25605" name="Picture 5" descr="nervous_system"/>
          <p:cNvPicPr>
            <a:picLocks noChangeAspect="1" noChangeArrowheads="1" noCrop="1"/>
          </p:cNvPicPr>
          <p:nvPr/>
        </p:nvPicPr>
        <p:blipFill>
          <a:blip r:embed="rId2" cstate="print"/>
          <a:srcRect/>
          <a:stretch>
            <a:fillRect/>
          </a:stretch>
        </p:blipFill>
        <p:spPr bwMode="auto">
          <a:xfrm>
            <a:off x="7215188" y="0"/>
            <a:ext cx="1928812" cy="2420938"/>
          </a:xfrm>
          <a:prstGeom prst="rect">
            <a:avLst/>
          </a:prstGeom>
          <a:noFill/>
          <a:ln w="9525">
            <a:noFill/>
            <a:miter lim="800000"/>
            <a:headEnd/>
            <a:tailEnd/>
          </a:ln>
        </p:spPr>
      </p:pic>
      <p:grpSp>
        <p:nvGrpSpPr>
          <p:cNvPr id="2" name="Group 44"/>
          <p:cNvGrpSpPr>
            <a:grpSpLocks/>
          </p:cNvGrpSpPr>
          <p:nvPr/>
        </p:nvGrpSpPr>
        <p:grpSpPr bwMode="auto">
          <a:xfrm>
            <a:off x="900113" y="1844675"/>
            <a:ext cx="6207125" cy="957263"/>
            <a:chOff x="567" y="1162"/>
            <a:chExt cx="3910" cy="603"/>
          </a:xfrm>
        </p:grpSpPr>
        <p:sp>
          <p:nvSpPr>
            <p:cNvPr id="4125" name="Text Box 9"/>
            <p:cNvSpPr txBox="1">
              <a:spLocks noChangeArrowheads="1"/>
            </p:cNvSpPr>
            <p:nvPr/>
          </p:nvSpPr>
          <p:spPr bwMode="auto">
            <a:xfrm>
              <a:off x="2835" y="1162"/>
              <a:ext cx="1642" cy="595"/>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Peripheral Nervous System </a:t>
              </a:r>
              <a:r>
                <a:rPr lang="en-CA" sz="1800" dirty="0" smtClean="0">
                  <a:latin typeface="Times New Roman" pitchFamily="18" charset="0"/>
                  <a:cs typeface="Times New Roman" pitchFamily="18" charset="0"/>
                </a:rPr>
                <a:t>(PNS</a:t>
              </a:r>
              <a:r>
                <a:rPr lang="en-CA" sz="1800" dirty="0">
                  <a:latin typeface="Times New Roman" pitchFamily="18" charset="0"/>
                  <a:cs typeface="Times New Roman" pitchFamily="18" charset="0"/>
                </a:rPr>
                <a:t>)</a:t>
              </a:r>
            </a:p>
            <a:p>
              <a:pPr algn="ctr"/>
              <a:r>
                <a:rPr lang="en-CA" sz="1800" b="1" dirty="0">
                  <a:solidFill>
                    <a:srgbClr val="3333CC"/>
                  </a:solidFill>
                  <a:latin typeface="Times New Roman" pitchFamily="18" charset="0"/>
                  <a:cs typeface="Times New Roman" pitchFamily="18" charset="0"/>
                </a:rPr>
                <a:t>Feeds into &amp; out of CNS</a:t>
              </a:r>
            </a:p>
          </p:txBody>
        </p:sp>
        <p:sp>
          <p:nvSpPr>
            <p:cNvPr id="4126" name="Text Box 10"/>
            <p:cNvSpPr txBox="1">
              <a:spLocks noChangeArrowheads="1"/>
            </p:cNvSpPr>
            <p:nvPr/>
          </p:nvSpPr>
          <p:spPr bwMode="auto">
            <a:xfrm>
              <a:off x="567" y="1170"/>
              <a:ext cx="1642" cy="595"/>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Central Nervous System (CNS)</a:t>
              </a:r>
            </a:p>
            <a:p>
              <a:pPr algn="ctr"/>
              <a:r>
                <a:rPr lang="en-CA" sz="1800" b="1" dirty="0">
                  <a:solidFill>
                    <a:srgbClr val="3333CC"/>
                  </a:solidFill>
                  <a:latin typeface="Times New Roman" pitchFamily="18" charset="0"/>
                  <a:cs typeface="Times New Roman" pitchFamily="18" charset="0"/>
                </a:rPr>
                <a:t>Decision maker</a:t>
              </a:r>
            </a:p>
          </p:txBody>
        </p:sp>
      </p:grpSp>
      <p:grpSp>
        <p:nvGrpSpPr>
          <p:cNvPr id="3" name="Group 45"/>
          <p:cNvGrpSpPr>
            <a:grpSpLocks/>
          </p:cNvGrpSpPr>
          <p:nvPr/>
        </p:nvGrpSpPr>
        <p:grpSpPr bwMode="auto">
          <a:xfrm>
            <a:off x="2051050" y="1196975"/>
            <a:ext cx="3168650" cy="660400"/>
            <a:chOff x="1292" y="754"/>
            <a:chExt cx="1996" cy="416"/>
          </a:xfrm>
        </p:grpSpPr>
        <p:sp>
          <p:nvSpPr>
            <p:cNvPr id="4122" name="Text Box 20"/>
            <p:cNvSpPr txBox="1">
              <a:spLocks noChangeArrowheads="1"/>
            </p:cNvSpPr>
            <p:nvPr/>
          </p:nvSpPr>
          <p:spPr bwMode="auto">
            <a:xfrm>
              <a:off x="1292" y="754"/>
              <a:ext cx="1642" cy="233"/>
            </a:xfrm>
            <a:prstGeom prst="rect">
              <a:avLst/>
            </a:prstGeom>
            <a:solidFill>
              <a:schemeClr val="folHlink"/>
            </a:solidFill>
            <a:ln w="38100">
              <a:solidFill>
                <a:schemeClr val="tx1"/>
              </a:solidFill>
              <a:miter lim="800000"/>
              <a:headEnd/>
              <a:tailEnd/>
            </a:ln>
          </p:spPr>
          <p:txBody>
            <a:bodyPr>
              <a:spAutoFit/>
            </a:bodyPr>
            <a:lstStyle/>
            <a:p>
              <a:pPr algn="ctr"/>
              <a:r>
                <a:rPr lang="en-CA" sz="1800" dirty="0"/>
                <a:t>Nervous </a:t>
              </a:r>
              <a:r>
                <a:rPr lang="en-CA" sz="1800" dirty="0">
                  <a:latin typeface="Times New Roman" pitchFamily="18" charset="0"/>
                  <a:cs typeface="Times New Roman" pitchFamily="18" charset="0"/>
                </a:rPr>
                <a:t>System</a:t>
              </a:r>
              <a:endParaRPr lang="en-CA" sz="1800" b="1" dirty="0">
                <a:solidFill>
                  <a:srgbClr val="990000"/>
                </a:solidFill>
                <a:latin typeface="Times New Roman" pitchFamily="18" charset="0"/>
                <a:cs typeface="Times New Roman" pitchFamily="18" charset="0"/>
              </a:endParaRPr>
            </a:p>
          </p:txBody>
        </p:sp>
        <p:sp>
          <p:nvSpPr>
            <p:cNvPr id="4123" name="Line 22"/>
            <p:cNvSpPr>
              <a:spLocks noChangeShapeType="1"/>
            </p:cNvSpPr>
            <p:nvPr/>
          </p:nvSpPr>
          <p:spPr bwMode="auto">
            <a:xfrm flipH="1">
              <a:off x="1863" y="1026"/>
              <a:ext cx="48" cy="144"/>
            </a:xfrm>
            <a:prstGeom prst="line">
              <a:avLst/>
            </a:prstGeom>
            <a:noFill/>
            <a:ln w="28575">
              <a:solidFill>
                <a:schemeClr val="tx1"/>
              </a:solidFill>
              <a:round/>
              <a:headEnd/>
              <a:tailEnd type="triangle" w="med" len="med"/>
            </a:ln>
          </p:spPr>
          <p:txBody>
            <a:bodyPr wrap="none"/>
            <a:lstStyle/>
            <a:p>
              <a:endParaRPr lang="en-US"/>
            </a:p>
          </p:txBody>
        </p:sp>
        <p:sp>
          <p:nvSpPr>
            <p:cNvPr id="4124" name="Line 23"/>
            <p:cNvSpPr>
              <a:spLocks noChangeShapeType="1"/>
            </p:cNvSpPr>
            <p:nvPr/>
          </p:nvSpPr>
          <p:spPr bwMode="auto">
            <a:xfrm>
              <a:off x="2679" y="1026"/>
              <a:ext cx="609" cy="136"/>
            </a:xfrm>
            <a:prstGeom prst="line">
              <a:avLst/>
            </a:prstGeom>
            <a:noFill/>
            <a:ln w="28575">
              <a:solidFill>
                <a:schemeClr val="tx1"/>
              </a:solidFill>
              <a:round/>
              <a:headEnd/>
              <a:tailEnd type="triangle" w="med" len="med"/>
            </a:ln>
          </p:spPr>
          <p:txBody>
            <a:bodyPr wrap="none"/>
            <a:lstStyle/>
            <a:p>
              <a:endParaRPr lang="en-US"/>
            </a:p>
          </p:txBody>
        </p:sp>
      </p:grpSp>
      <p:grpSp>
        <p:nvGrpSpPr>
          <p:cNvPr id="4" name="Group 43"/>
          <p:cNvGrpSpPr>
            <a:grpSpLocks/>
          </p:cNvGrpSpPr>
          <p:nvPr/>
        </p:nvGrpSpPr>
        <p:grpSpPr bwMode="auto">
          <a:xfrm>
            <a:off x="3348038" y="3429000"/>
            <a:ext cx="5343525" cy="1795463"/>
            <a:chOff x="2109" y="2160"/>
            <a:chExt cx="3366" cy="1131"/>
          </a:xfrm>
        </p:grpSpPr>
        <p:sp>
          <p:nvSpPr>
            <p:cNvPr id="4118" name="Text Box 14"/>
            <p:cNvSpPr txBox="1">
              <a:spLocks noChangeArrowheads="1"/>
            </p:cNvSpPr>
            <p:nvPr/>
          </p:nvSpPr>
          <p:spPr bwMode="auto">
            <a:xfrm>
              <a:off x="2109" y="2523"/>
              <a:ext cx="1642" cy="768"/>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Somatic Pathway (Voluntary)</a:t>
              </a:r>
            </a:p>
            <a:p>
              <a:pPr algn="ctr"/>
              <a:r>
                <a:rPr lang="en-CA" sz="1800" b="1" dirty="0">
                  <a:solidFill>
                    <a:srgbClr val="3333CC"/>
                  </a:solidFill>
                  <a:latin typeface="Times New Roman" pitchFamily="18" charset="0"/>
                  <a:cs typeface="Times New Roman" pitchFamily="18" charset="0"/>
                </a:rPr>
                <a:t>under conscious control</a:t>
              </a:r>
            </a:p>
            <a:p>
              <a:pPr algn="ctr"/>
              <a:r>
                <a:rPr lang="en-CA" sz="1800" b="1" dirty="0">
                  <a:solidFill>
                    <a:srgbClr val="990000"/>
                  </a:solidFill>
                  <a:latin typeface="Times New Roman" pitchFamily="18" charset="0"/>
                  <a:cs typeface="Times New Roman" pitchFamily="18" charset="0"/>
                </a:rPr>
                <a:t>Examples?</a:t>
              </a:r>
            </a:p>
          </p:txBody>
        </p:sp>
        <p:sp>
          <p:nvSpPr>
            <p:cNvPr id="4119" name="Text Box 15"/>
            <p:cNvSpPr txBox="1">
              <a:spLocks noChangeArrowheads="1"/>
            </p:cNvSpPr>
            <p:nvPr/>
          </p:nvSpPr>
          <p:spPr bwMode="auto">
            <a:xfrm>
              <a:off x="3833" y="2523"/>
              <a:ext cx="1642" cy="768"/>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Autonomic Pathway (Involuntary)</a:t>
              </a:r>
            </a:p>
            <a:p>
              <a:pPr algn="ctr"/>
              <a:r>
                <a:rPr lang="en-CA" sz="1800" b="1" dirty="0">
                  <a:solidFill>
                    <a:srgbClr val="3333CC"/>
                  </a:solidFill>
                  <a:latin typeface="Times New Roman" pitchFamily="18" charset="0"/>
                  <a:cs typeface="Times New Roman" pitchFamily="18" charset="0"/>
                </a:rPr>
                <a:t>unconscious control</a:t>
              </a:r>
            </a:p>
            <a:p>
              <a:pPr algn="ctr"/>
              <a:r>
                <a:rPr lang="en-CA" sz="1800" b="1" dirty="0">
                  <a:solidFill>
                    <a:srgbClr val="990000"/>
                  </a:solidFill>
                  <a:latin typeface="Times New Roman" pitchFamily="18" charset="0"/>
                  <a:cs typeface="Times New Roman" pitchFamily="18" charset="0"/>
                </a:rPr>
                <a:t>Examples?</a:t>
              </a:r>
            </a:p>
          </p:txBody>
        </p:sp>
        <p:sp>
          <p:nvSpPr>
            <p:cNvPr id="4120" name="Line 24"/>
            <p:cNvSpPr>
              <a:spLocks noChangeShapeType="1"/>
            </p:cNvSpPr>
            <p:nvPr/>
          </p:nvSpPr>
          <p:spPr bwMode="auto">
            <a:xfrm flipH="1">
              <a:off x="3424" y="2160"/>
              <a:ext cx="689" cy="318"/>
            </a:xfrm>
            <a:prstGeom prst="line">
              <a:avLst/>
            </a:prstGeom>
            <a:noFill/>
            <a:ln w="28575">
              <a:solidFill>
                <a:schemeClr val="tx1"/>
              </a:solidFill>
              <a:round/>
              <a:headEnd/>
              <a:tailEnd type="triangle" w="med" len="med"/>
            </a:ln>
          </p:spPr>
          <p:txBody>
            <a:bodyPr wrap="none"/>
            <a:lstStyle/>
            <a:p>
              <a:endParaRPr lang="en-US"/>
            </a:p>
          </p:txBody>
        </p:sp>
        <p:sp>
          <p:nvSpPr>
            <p:cNvPr id="4121" name="Line 25"/>
            <p:cNvSpPr>
              <a:spLocks noChangeShapeType="1"/>
            </p:cNvSpPr>
            <p:nvPr/>
          </p:nvSpPr>
          <p:spPr bwMode="auto">
            <a:xfrm>
              <a:off x="4830" y="2160"/>
              <a:ext cx="0" cy="318"/>
            </a:xfrm>
            <a:prstGeom prst="line">
              <a:avLst/>
            </a:prstGeom>
            <a:noFill/>
            <a:ln w="28575">
              <a:solidFill>
                <a:schemeClr val="tx1"/>
              </a:solidFill>
              <a:round/>
              <a:headEnd/>
              <a:tailEnd type="triangle" w="med" len="med"/>
            </a:ln>
          </p:spPr>
          <p:txBody>
            <a:bodyPr wrap="none"/>
            <a:lstStyle/>
            <a:p>
              <a:endParaRPr lang="en-US"/>
            </a:p>
          </p:txBody>
        </p:sp>
      </p:grpSp>
      <p:grpSp>
        <p:nvGrpSpPr>
          <p:cNvPr id="5" name="Group 30"/>
          <p:cNvGrpSpPr>
            <a:grpSpLocks/>
          </p:cNvGrpSpPr>
          <p:nvPr/>
        </p:nvGrpSpPr>
        <p:grpSpPr bwMode="auto">
          <a:xfrm>
            <a:off x="3717925" y="5029200"/>
            <a:ext cx="5426075" cy="1828800"/>
            <a:chOff x="2208" y="2928"/>
            <a:chExt cx="3418" cy="1152"/>
          </a:xfrm>
        </p:grpSpPr>
        <p:sp>
          <p:nvSpPr>
            <p:cNvPr id="4114" name="Text Box 11"/>
            <p:cNvSpPr txBox="1">
              <a:spLocks noChangeArrowheads="1"/>
            </p:cNvSpPr>
            <p:nvPr/>
          </p:nvSpPr>
          <p:spPr bwMode="auto">
            <a:xfrm>
              <a:off x="3984" y="3312"/>
              <a:ext cx="1642" cy="768"/>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Parasympathetic (Restores to normal)</a:t>
              </a:r>
            </a:p>
            <a:p>
              <a:pPr algn="ctr"/>
              <a:r>
                <a:rPr lang="en-CA" sz="1800" b="1" dirty="0">
                  <a:solidFill>
                    <a:srgbClr val="3333CC"/>
                  </a:solidFill>
                  <a:latin typeface="Times New Roman" pitchFamily="18" charset="0"/>
                  <a:cs typeface="Times New Roman" pitchFamily="18" charset="0"/>
                </a:rPr>
                <a:t>Restores balance!</a:t>
              </a:r>
            </a:p>
            <a:p>
              <a:pPr algn="ctr"/>
              <a:r>
                <a:rPr lang="en-CA" sz="1800" b="1" dirty="0">
                  <a:solidFill>
                    <a:srgbClr val="990000"/>
                  </a:solidFill>
                  <a:latin typeface="Times New Roman" pitchFamily="18" charset="0"/>
                  <a:cs typeface="Times New Roman" pitchFamily="18" charset="0"/>
                </a:rPr>
                <a:t>Restores Homeostasis!</a:t>
              </a:r>
            </a:p>
          </p:txBody>
        </p:sp>
        <p:sp>
          <p:nvSpPr>
            <p:cNvPr id="4115" name="Text Box 16"/>
            <p:cNvSpPr txBox="1">
              <a:spLocks noChangeArrowheads="1"/>
            </p:cNvSpPr>
            <p:nvPr/>
          </p:nvSpPr>
          <p:spPr bwMode="auto">
            <a:xfrm>
              <a:off x="2208" y="3312"/>
              <a:ext cx="1642" cy="768"/>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Sympathetic (Stimulatory)</a:t>
              </a:r>
            </a:p>
            <a:p>
              <a:pPr algn="ctr"/>
              <a:r>
                <a:rPr lang="en-CA" sz="1800" b="1" dirty="0">
                  <a:solidFill>
                    <a:srgbClr val="3333CC"/>
                  </a:solidFill>
                  <a:latin typeface="Times New Roman" pitchFamily="18" charset="0"/>
                  <a:cs typeface="Times New Roman" pitchFamily="18" charset="0"/>
                </a:rPr>
                <a:t>Speeds you up!</a:t>
              </a:r>
            </a:p>
            <a:p>
              <a:pPr algn="ctr"/>
              <a:r>
                <a:rPr lang="en-CA" sz="1800" b="1" dirty="0">
                  <a:solidFill>
                    <a:srgbClr val="990000"/>
                  </a:solidFill>
                  <a:latin typeface="Times New Roman" pitchFamily="18" charset="0"/>
                  <a:cs typeface="Times New Roman" pitchFamily="18" charset="0"/>
                </a:rPr>
                <a:t>Excites you!</a:t>
              </a:r>
            </a:p>
          </p:txBody>
        </p:sp>
        <p:sp>
          <p:nvSpPr>
            <p:cNvPr id="4116" name="Line 28"/>
            <p:cNvSpPr>
              <a:spLocks noChangeShapeType="1"/>
            </p:cNvSpPr>
            <p:nvPr/>
          </p:nvSpPr>
          <p:spPr bwMode="auto">
            <a:xfrm>
              <a:off x="4896" y="2928"/>
              <a:ext cx="0" cy="384"/>
            </a:xfrm>
            <a:prstGeom prst="line">
              <a:avLst/>
            </a:prstGeom>
            <a:noFill/>
            <a:ln w="28575">
              <a:solidFill>
                <a:schemeClr val="tx1"/>
              </a:solidFill>
              <a:round/>
              <a:headEnd/>
              <a:tailEnd type="triangle" w="med" len="med"/>
            </a:ln>
          </p:spPr>
          <p:txBody>
            <a:bodyPr wrap="none"/>
            <a:lstStyle/>
            <a:p>
              <a:endParaRPr lang="en-US"/>
            </a:p>
          </p:txBody>
        </p:sp>
        <p:sp>
          <p:nvSpPr>
            <p:cNvPr id="4117" name="Line 29"/>
            <p:cNvSpPr>
              <a:spLocks noChangeShapeType="1"/>
            </p:cNvSpPr>
            <p:nvPr/>
          </p:nvSpPr>
          <p:spPr bwMode="auto">
            <a:xfrm flipH="1">
              <a:off x="3696" y="2928"/>
              <a:ext cx="432" cy="336"/>
            </a:xfrm>
            <a:prstGeom prst="line">
              <a:avLst/>
            </a:prstGeom>
            <a:noFill/>
            <a:ln w="28575">
              <a:solidFill>
                <a:schemeClr val="tx1"/>
              </a:solidFill>
              <a:round/>
              <a:headEnd/>
              <a:tailEnd type="triangle" w="med" len="med"/>
            </a:ln>
          </p:spPr>
          <p:txBody>
            <a:bodyPr wrap="none"/>
            <a:lstStyle/>
            <a:p>
              <a:endParaRPr lang="en-US"/>
            </a:p>
          </p:txBody>
        </p:sp>
      </p:grpSp>
      <p:grpSp>
        <p:nvGrpSpPr>
          <p:cNvPr id="6" name="Group 34"/>
          <p:cNvGrpSpPr>
            <a:grpSpLocks/>
          </p:cNvGrpSpPr>
          <p:nvPr/>
        </p:nvGrpSpPr>
        <p:grpSpPr bwMode="auto">
          <a:xfrm>
            <a:off x="539750" y="2781300"/>
            <a:ext cx="2606675" cy="750888"/>
            <a:chOff x="336" y="1920"/>
            <a:chExt cx="1642" cy="473"/>
          </a:xfrm>
        </p:grpSpPr>
        <p:sp>
          <p:nvSpPr>
            <p:cNvPr id="4112" name="Text Box 32"/>
            <p:cNvSpPr txBox="1">
              <a:spLocks noChangeArrowheads="1"/>
            </p:cNvSpPr>
            <p:nvPr/>
          </p:nvSpPr>
          <p:spPr bwMode="auto">
            <a:xfrm>
              <a:off x="336" y="2160"/>
              <a:ext cx="1642" cy="233"/>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Brain &amp; Spinal Cord</a:t>
              </a:r>
              <a:endParaRPr lang="en-CA" sz="1800" b="1" dirty="0">
                <a:solidFill>
                  <a:srgbClr val="990000"/>
                </a:solidFill>
                <a:latin typeface="Times New Roman" pitchFamily="18" charset="0"/>
                <a:cs typeface="Times New Roman" pitchFamily="18" charset="0"/>
              </a:endParaRPr>
            </a:p>
          </p:txBody>
        </p:sp>
        <p:sp>
          <p:nvSpPr>
            <p:cNvPr id="4113" name="Line 33"/>
            <p:cNvSpPr>
              <a:spLocks noChangeShapeType="1"/>
            </p:cNvSpPr>
            <p:nvPr/>
          </p:nvSpPr>
          <p:spPr bwMode="auto">
            <a:xfrm>
              <a:off x="1248" y="1920"/>
              <a:ext cx="0" cy="240"/>
            </a:xfrm>
            <a:prstGeom prst="line">
              <a:avLst/>
            </a:prstGeom>
            <a:noFill/>
            <a:ln w="28575">
              <a:solidFill>
                <a:schemeClr val="tx1"/>
              </a:solidFill>
              <a:round/>
              <a:headEnd/>
              <a:tailEnd type="triangle" w="med" len="med"/>
            </a:ln>
          </p:spPr>
          <p:txBody>
            <a:bodyPr wrap="none"/>
            <a:lstStyle/>
            <a:p>
              <a:endParaRPr lang="en-US"/>
            </a:p>
          </p:txBody>
        </p:sp>
      </p:grpSp>
      <p:grpSp>
        <p:nvGrpSpPr>
          <p:cNvPr id="7" name="Group 42"/>
          <p:cNvGrpSpPr>
            <a:grpSpLocks/>
          </p:cNvGrpSpPr>
          <p:nvPr/>
        </p:nvGrpSpPr>
        <p:grpSpPr bwMode="auto">
          <a:xfrm>
            <a:off x="3563939" y="2636838"/>
            <a:ext cx="5343526" cy="750887"/>
            <a:chOff x="2245" y="1661"/>
            <a:chExt cx="3366" cy="473"/>
          </a:xfrm>
        </p:grpSpPr>
        <p:grpSp>
          <p:nvGrpSpPr>
            <p:cNvPr id="8" name="Group 41"/>
            <p:cNvGrpSpPr>
              <a:grpSpLocks/>
            </p:cNvGrpSpPr>
            <p:nvPr/>
          </p:nvGrpSpPr>
          <p:grpSpPr bwMode="auto">
            <a:xfrm>
              <a:off x="3969" y="1706"/>
              <a:ext cx="1642" cy="428"/>
              <a:chOff x="3969" y="1706"/>
              <a:chExt cx="1642" cy="428"/>
            </a:xfrm>
          </p:grpSpPr>
          <p:sp>
            <p:nvSpPr>
              <p:cNvPr id="4110" name="Text Box 36"/>
              <p:cNvSpPr txBox="1">
                <a:spLocks noChangeArrowheads="1"/>
              </p:cNvSpPr>
              <p:nvPr/>
            </p:nvSpPr>
            <p:spPr bwMode="auto">
              <a:xfrm>
                <a:off x="3969" y="1901"/>
                <a:ext cx="1642" cy="233"/>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Motor Pathway</a:t>
                </a:r>
                <a:endParaRPr lang="en-CA" sz="1800" b="1" dirty="0">
                  <a:solidFill>
                    <a:srgbClr val="990000"/>
                  </a:solidFill>
                  <a:latin typeface="Times New Roman" pitchFamily="18" charset="0"/>
                  <a:cs typeface="Times New Roman" pitchFamily="18" charset="0"/>
                </a:endParaRPr>
              </a:p>
            </p:txBody>
          </p:sp>
          <p:sp>
            <p:nvSpPr>
              <p:cNvPr id="4111" name="Line 37"/>
              <p:cNvSpPr>
                <a:spLocks noChangeShapeType="1"/>
              </p:cNvSpPr>
              <p:nvPr/>
            </p:nvSpPr>
            <p:spPr bwMode="auto">
              <a:xfrm>
                <a:off x="4332" y="1706"/>
                <a:ext cx="549" cy="195"/>
              </a:xfrm>
              <a:prstGeom prst="line">
                <a:avLst/>
              </a:prstGeom>
              <a:noFill/>
              <a:ln w="28575">
                <a:solidFill>
                  <a:schemeClr val="tx1"/>
                </a:solidFill>
                <a:round/>
                <a:headEnd/>
                <a:tailEnd type="triangle" w="med" len="med"/>
              </a:ln>
            </p:spPr>
            <p:txBody>
              <a:bodyPr wrap="none"/>
              <a:lstStyle/>
              <a:p>
                <a:endParaRPr lang="en-US"/>
              </a:p>
            </p:txBody>
          </p:sp>
        </p:grpSp>
        <p:grpSp>
          <p:nvGrpSpPr>
            <p:cNvPr id="9" name="Group 38"/>
            <p:cNvGrpSpPr>
              <a:grpSpLocks/>
            </p:cNvGrpSpPr>
            <p:nvPr/>
          </p:nvGrpSpPr>
          <p:grpSpPr bwMode="auto">
            <a:xfrm>
              <a:off x="2245" y="1661"/>
              <a:ext cx="1642" cy="473"/>
              <a:chOff x="336" y="1920"/>
              <a:chExt cx="1642" cy="473"/>
            </a:xfrm>
          </p:grpSpPr>
          <p:sp>
            <p:nvSpPr>
              <p:cNvPr id="4108" name="Text Box 39"/>
              <p:cNvSpPr txBox="1">
                <a:spLocks noChangeArrowheads="1"/>
              </p:cNvSpPr>
              <p:nvPr/>
            </p:nvSpPr>
            <p:spPr bwMode="auto">
              <a:xfrm>
                <a:off x="336" y="2160"/>
                <a:ext cx="1642" cy="233"/>
              </a:xfrm>
              <a:prstGeom prst="rect">
                <a:avLst/>
              </a:prstGeom>
              <a:solidFill>
                <a:schemeClr val="folHlink"/>
              </a:solidFill>
              <a:ln w="28575">
                <a:solidFill>
                  <a:schemeClr val="tx1"/>
                </a:solidFill>
                <a:miter lim="800000"/>
                <a:headEnd/>
                <a:tailEnd/>
              </a:ln>
            </p:spPr>
            <p:txBody>
              <a:bodyPr>
                <a:spAutoFit/>
              </a:bodyPr>
              <a:lstStyle/>
              <a:p>
                <a:pPr algn="ctr"/>
                <a:r>
                  <a:rPr lang="en-CA" sz="1800" dirty="0">
                    <a:latin typeface="Times New Roman" pitchFamily="18" charset="0"/>
                    <a:cs typeface="Times New Roman" pitchFamily="18" charset="0"/>
                  </a:rPr>
                  <a:t>Sensory Pathway</a:t>
                </a:r>
                <a:endParaRPr lang="en-CA" sz="1800" b="1" dirty="0">
                  <a:solidFill>
                    <a:srgbClr val="990000"/>
                  </a:solidFill>
                  <a:latin typeface="Times New Roman" pitchFamily="18" charset="0"/>
                  <a:cs typeface="Times New Roman" pitchFamily="18" charset="0"/>
                </a:endParaRPr>
              </a:p>
            </p:txBody>
          </p:sp>
          <p:sp>
            <p:nvSpPr>
              <p:cNvPr id="4109" name="Line 40"/>
              <p:cNvSpPr>
                <a:spLocks noChangeShapeType="1"/>
              </p:cNvSpPr>
              <p:nvPr/>
            </p:nvSpPr>
            <p:spPr bwMode="auto">
              <a:xfrm>
                <a:off x="1248" y="1920"/>
                <a:ext cx="0" cy="240"/>
              </a:xfrm>
              <a:prstGeom prst="line">
                <a:avLst/>
              </a:prstGeom>
              <a:noFill/>
              <a:ln w="28575">
                <a:solidFill>
                  <a:schemeClr val="tx1"/>
                </a:solidFill>
                <a:round/>
                <a:headEnd/>
                <a:tailEnd type="triangle" w="med" len="med"/>
              </a:ln>
            </p:spPr>
            <p:txBody>
              <a:bodyPr wrap="none"/>
              <a:lstStyle/>
              <a:p>
                <a:endParaRPr lang="en-US"/>
              </a:p>
            </p:txBody>
          </p:sp>
        </p:grpSp>
      </p:grpSp>
      <p:sp>
        <p:nvSpPr>
          <p:cNvPr id="31" name="TextBox 30"/>
          <p:cNvSpPr txBox="1"/>
          <p:nvPr/>
        </p:nvSpPr>
        <p:spPr>
          <a:xfrm>
            <a:off x="990600" y="5867400"/>
            <a:ext cx="1828800" cy="369332"/>
          </a:xfrm>
          <a:prstGeom prst="rect">
            <a:avLst/>
          </a:prstGeom>
          <a:noFill/>
        </p:spPr>
        <p:txBody>
          <a:bodyPr wrap="square" rtlCol="0">
            <a:spAutoFit/>
          </a:bodyPr>
          <a:lstStyle/>
          <a:p>
            <a:r>
              <a:rPr lang="en-US" dirty="0" smtClean="0">
                <a:hlinkClick r:id="rId3" action="ppaction://hlinkfile"/>
              </a:rPr>
              <a:t>NS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8_16SynapticTerminal_LP.jpg"/>
          <p:cNvPicPr>
            <a:picLocks noChangeAspect="1"/>
          </p:cNvPicPr>
          <p:nvPr/>
        </p:nvPicPr>
        <p:blipFill>
          <a:blip r:embed="rId2" cstate="print"/>
          <a:srcRect l="-4172" r="-4172"/>
          <a:stretch>
            <a:fillRect/>
          </a:stretch>
        </p:blipFill>
        <p:spPr>
          <a:xfrm>
            <a:off x="-381000" y="609600"/>
            <a:ext cx="9938762" cy="5262291"/>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35608" y="381000"/>
            <a:ext cx="7498080" cy="1371600"/>
          </a:xfrm>
        </p:spPr>
        <p:txBody>
          <a:bodyPr/>
          <a:lstStyle/>
          <a:p>
            <a:r>
              <a:rPr lang="en-US" dirty="0" smtClean="0">
                <a:solidFill>
                  <a:srgbClr val="FF0000"/>
                </a:solidFill>
                <a:hlinkClick r:id="rId2" action="ppaction://hlinkfile"/>
              </a:rPr>
              <a:t>Synapse action at muscular </a:t>
            </a:r>
            <a:r>
              <a:rPr lang="en-US" dirty="0" err="1" smtClean="0">
                <a:solidFill>
                  <a:srgbClr val="FF0000"/>
                </a:solidFill>
                <a:hlinkClick r:id="rId2" action="ppaction://hlinkfile"/>
              </a:rPr>
              <a:t>juction</a:t>
            </a:r>
            <a:endParaRPr lang="en-US" dirty="0" smtClean="0">
              <a:solidFill>
                <a:srgbClr val="FF0000"/>
              </a:solidFill>
            </a:endParaRPr>
          </a:p>
          <a:p>
            <a:endParaRPr lang="en-US" altLang="en-US" dirty="0" smtClean="0">
              <a:solidFill>
                <a:schemeClr val="accent3"/>
              </a:solidFill>
            </a:endParaRPr>
          </a:p>
          <a:p>
            <a:pPr>
              <a:buNone/>
            </a:pPr>
            <a:endParaRPr lang="en-US" dirty="0">
              <a:solidFill>
                <a:srgbClr val="FF0000"/>
              </a:solidFill>
            </a:endParaRPr>
          </a:p>
        </p:txBody>
      </p:sp>
      <p:pic>
        <p:nvPicPr>
          <p:cNvPr id="1026" name="Picture 2" descr="http://www.body4real.co.uk/files/b4rimg/Protox/synapse_post_serut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781800" cy="5315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normAutofit/>
          </a:bodyPr>
          <a:lstStyle/>
          <a:p>
            <a:r>
              <a:rPr lang="en-US" u="sng" dirty="0" smtClean="0"/>
              <a:t>Acetylcholine (Ach)</a:t>
            </a:r>
            <a:r>
              <a:rPr lang="en-US" dirty="0" smtClean="0"/>
              <a:t>:  </a:t>
            </a:r>
            <a:r>
              <a:rPr lang="en-US" sz="1800" dirty="0" smtClean="0"/>
              <a:t>(excitatory – passes message along)</a:t>
            </a:r>
          </a:p>
          <a:p>
            <a:pPr lvl="1"/>
            <a:r>
              <a:rPr lang="en-US" dirty="0" smtClean="0"/>
              <a:t>neurotransmitter produced in the pre-synaptic knob and stored in vesicles.</a:t>
            </a:r>
          </a:p>
          <a:p>
            <a:pPr lvl="1"/>
            <a:r>
              <a:rPr lang="en-US" dirty="0" smtClean="0"/>
              <a:t>when an action potential reaches the pre-synaptic knob the vesicles rupture releasing their contents (acetylcholine) into the synaptic cleft</a:t>
            </a:r>
          </a:p>
          <a:p>
            <a:pPr lvl="1"/>
            <a:r>
              <a:rPr lang="en-US" dirty="0" smtClean="0"/>
              <a:t>The acetylcholine diffuses across the synapse and binds to receptor sites on the post-synaptic knob</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lstStyle/>
          <a:p>
            <a:r>
              <a:rPr lang="en-US" dirty="0" smtClean="0"/>
              <a:t>How do we stop the message?</a:t>
            </a:r>
          </a:p>
          <a:p>
            <a:pPr lvl="1"/>
            <a:r>
              <a:rPr lang="en-US" dirty="0" smtClean="0"/>
              <a:t>Before another message can cross the cleft, it must be cleaned (remove the neurotransmitter)</a:t>
            </a:r>
          </a:p>
          <a:p>
            <a:pPr lvl="1"/>
            <a:r>
              <a:rPr lang="en-US" dirty="0" smtClean="0"/>
              <a:t>The enzyme </a:t>
            </a:r>
            <a:r>
              <a:rPr lang="en-US" i="1" dirty="0" smtClean="0">
                <a:solidFill>
                  <a:schemeClr val="accent3"/>
                </a:solidFill>
              </a:rPr>
              <a:t>acetyl cholinesterase</a:t>
            </a:r>
            <a:r>
              <a:rPr lang="en-US" dirty="0" smtClean="0"/>
              <a:t> removes acetylcholine from the receptor sites and breaks it into acetic acid &amp; </a:t>
            </a:r>
            <a:r>
              <a:rPr lang="en-US" dirty="0" err="1" smtClean="0"/>
              <a:t>choline</a:t>
            </a:r>
            <a:endParaRPr lang="en-US" dirty="0" smtClean="0"/>
          </a:p>
          <a:p>
            <a:pPr lvl="1"/>
            <a:r>
              <a:rPr lang="en-US" dirty="0" smtClean="0"/>
              <a:t>the acetic acid &amp; </a:t>
            </a:r>
            <a:r>
              <a:rPr lang="en-US" dirty="0" err="1" smtClean="0"/>
              <a:t>choline</a:t>
            </a:r>
            <a:r>
              <a:rPr lang="en-US" dirty="0" smtClean="0"/>
              <a:t> are reabsorbed into the presynaptic knob to be reused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Neurotransmitters can be:</a:t>
            </a:r>
          </a:p>
          <a:p>
            <a:pPr lvl="1"/>
            <a:r>
              <a:rPr lang="en-US" dirty="0" smtClean="0"/>
              <a:t> </a:t>
            </a:r>
            <a:r>
              <a:rPr lang="en-US" i="1" dirty="0" smtClean="0">
                <a:solidFill>
                  <a:schemeClr val="accent3"/>
                </a:solidFill>
              </a:rPr>
              <a:t>excitatory</a:t>
            </a:r>
            <a:r>
              <a:rPr lang="en-US" dirty="0" smtClean="0"/>
              <a:t> - passes along message to the next neuron, or</a:t>
            </a:r>
          </a:p>
          <a:p>
            <a:pPr lvl="1"/>
            <a:r>
              <a:rPr lang="en-US" i="1" dirty="0" smtClean="0">
                <a:solidFill>
                  <a:schemeClr val="accent3"/>
                </a:solidFill>
              </a:rPr>
              <a:t>Inhibitory </a:t>
            </a:r>
            <a:r>
              <a:rPr lang="en-US" dirty="0" smtClean="0"/>
              <a:t>– binds to the next neuron and inhibits the message from being passed on</a:t>
            </a:r>
          </a:p>
          <a:p>
            <a:pPr lvl="1">
              <a:buNone/>
            </a:pPr>
            <a:endParaRPr lang="en-US" i="1" dirty="0" smtClean="0"/>
          </a:p>
          <a:p>
            <a:pPr lvl="1">
              <a:buNone/>
            </a:pPr>
            <a:endParaRPr lang="en-US" i="1" dirty="0" smtClean="0"/>
          </a:p>
          <a:p>
            <a:pPr lvl="1">
              <a:buNone/>
            </a:pPr>
            <a:r>
              <a:rPr lang="en-US" sz="1400" i="1" dirty="0" smtClean="0"/>
              <a:t>See figure 11 p. 422</a:t>
            </a:r>
          </a:p>
          <a:p>
            <a:pPr lvl="1"/>
            <a:endParaRPr lang="en-US" dirty="0"/>
          </a:p>
        </p:txBody>
      </p:sp>
      <p:sp>
        <p:nvSpPr>
          <p:cNvPr id="4" name="Text Box 5"/>
          <p:cNvSpPr txBox="1">
            <a:spLocks noChangeArrowheads="1"/>
          </p:cNvSpPr>
          <p:nvPr/>
        </p:nvSpPr>
        <p:spPr bwMode="auto">
          <a:xfrm>
            <a:off x="1195388" y="1371600"/>
            <a:ext cx="7948612" cy="946150"/>
          </a:xfrm>
          <a:prstGeom prst="rect">
            <a:avLst/>
          </a:prstGeom>
          <a:noFill/>
          <a:ln w="9525">
            <a:noFill/>
            <a:miter lim="800000"/>
            <a:headEnd/>
            <a:tailEnd/>
          </a:ln>
          <a:effectLst/>
        </p:spPr>
        <p:txBody>
          <a:bodyPr>
            <a:spAutoFit/>
          </a:bodyPr>
          <a:lstStyle/>
          <a:p>
            <a:pPr>
              <a:spcBef>
                <a:spcPct val="50000"/>
              </a:spcBef>
              <a:buFontTx/>
              <a:buChar char="•"/>
            </a:pPr>
            <a:r>
              <a:rPr lang="en-US" altLang="en-US" sz="2800" dirty="0"/>
              <a:t> Not all neurons cause depolarization in the post </a:t>
            </a:r>
            <a:r>
              <a:rPr lang="en-US" altLang="en-US" sz="2800" dirty="0" smtClean="0"/>
              <a:t>synaptic membrane</a:t>
            </a:r>
            <a:r>
              <a:rPr lang="en-US" altLang="en-US" sz="2800" dirty="0"/>
              <a:t>. Some neurons are inhibitory.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p:txBody>
          <a:bodyPr/>
          <a:lstStyle/>
          <a:p>
            <a:r>
              <a:rPr lang="en-US" dirty="0" smtClean="0"/>
              <a:t>Often it takes more than one neuron releasing its neurotransmitter into the synaptic cleft to elicit a response in the post synaptic neuron.</a:t>
            </a:r>
          </a:p>
          <a:p>
            <a:pPr lvl="1"/>
            <a:r>
              <a:rPr lang="en-US" dirty="0" smtClean="0"/>
              <a:t>This is referred to as </a:t>
            </a:r>
            <a:r>
              <a:rPr lang="en-US" b="1" dirty="0" smtClean="0">
                <a:solidFill>
                  <a:schemeClr val="accent1"/>
                </a:solidFill>
              </a:rPr>
              <a:t>SUMMATION</a:t>
            </a:r>
            <a:endParaRPr lang="en-US"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4724400" y="0"/>
            <a:ext cx="4419600" cy="2438400"/>
          </a:xfrm>
        </p:spPr>
        <p:txBody>
          <a:bodyPr/>
          <a:lstStyle/>
          <a:p>
            <a:pPr algn="l"/>
            <a:r>
              <a:rPr lang="en-US" sz="2800" i="1" dirty="0" smtClean="0"/>
              <a:t>Figure 11, pg. 422</a:t>
            </a:r>
            <a:br>
              <a:rPr lang="en-US" sz="2800" i="1" dirty="0" smtClean="0"/>
            </a:br>
            <a:r>
              <a:rPr lang="en-US" sz="2800" i="1" dirty="0" smtClean="0"/>
              <a:t/>
            </a:r>
            <a:br>
              <a:rPr lang="en-US" sz="2800" i="1" dirty="0" smtClean="0"/>
            </a:br>
            <a:r>
              <a:rPr lang="en-US" sz="2800" dirty="0" smtClean="0"/>
              <a:t>Action potentials must occur simultaneously in A and B to reach the threshold in D.</a:t>
            </a:r>
          </a:p>
        </p:txBody>
      </p:sp>
      <p:pic>
        <p:nvPicPr>
          <p:cNvPr id="160771" name="Content Placeholder 3" descr="S02-C13-F18-BIO2030SB.jpg"/>
          <p:cNvPicPr>
            <a:picLocks noGrp="1" noChangeAspect="1"/>
          </p:cNvPicPr>
          <p:nvPr>
            <p:ph idx="1"/>
          </p:nvPr>
        </p:nvPicPr>
        <p:blipFill>
          <a:blip r:embed="rId3" cstate="print"/>
          <a:srcRect l="-35623" r="-35623"/>
          <a:stretch>
            <a:fillRect/>
          </a:stretch>
        </p:blipFill>
        <p:spPr>
          <a:xfrm>
            <a:off x="-1676400" y="914400"/>
            <a:ext cx="8204200" cy="4343400"/>
          </a:xfrm>
        </p:spPr>
      </p:pic>
      <p:pic>
        <p:nvPicPr>
          <p:cNvPr id="160772" name="Picture 4" descr="S02-C13-F20-BIO2030SB.jpg"/>
          <p:cNvPicPr>
            <a:picLocks noChangeAspect="1"/>
          </p:cNvPicPr>
          <p:nvPr/>
        </p:nvPicPr>
        <p:blipFill>
          <a:blip r:embed="rId4" cstate="print"/>
          <a:srcRect/>
          <a:stretch>
            <a:fillRect/>
          </a:stretch>
        </p:blipFill>
        <p:spPr bwMode="auto">
          <a:xfrm>
            <a:off x="4648200" y="3048000"/>
            <a:ext cx="4271963" cy="327674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Types of Neurotransmitters:</a:t>
            </a:r>
            <a:endParaRPr lang="en-US" dirty="0"/>
          </a:p>
        </p:txBody>
      </p:sp>
      <p:sp>
        <p:nvSpPr>
          <p:cNvPr id="3" name="Content Placeholder 2"/>
          <p:cNvSpPr>
            <a:spLocks noGrp="1"/>
          </p:cNvSpPr>
          <p:nvPr>
            <p:ph idx="1"/>
          </p:nvPr>
        </p:nvSpPr>
        <p:spPr/>
        <p:txBody>
          <a:bodyPr>
            <a:normAutofit/>
          </a:bodyPr>
          <a:lstStyle/>
          <a:p>
            <a:r>
              <a:rPr lang="en-US" dirty="0" smtClean="0"/>
              <a:t>Serotonin</a:t>
            </a:r>
          </a:p>
          <a:p>
            <a:r>
              <a:rPr lang="en-US" dirty="0" smtClean="0"/>
              <a:t>Dopamine</a:t>
            </a:r>
          </a:p>
          <a:p>
            <a:r>
              <a:rPr lang="en-US" dirty="0" smtClean="0"/>
              <a:t>Norepinephrine</a:t>
            </a:r>
          </a:p>
          <a:p>
            <a:r>
              <a:rPr lang="en-US" dirty="0" smtClean="0"/>
              <a:t>GABA</a:t>
            </a:r>
          </a:p>
          <a:p>
            <a:endParaRPr lang="en-US" dirty="0"/>
          </a:p>
          <a:p>
            <a:r>
              <a:rPr lang="en-US" sz="2200" dirty="0" smtClean="0"/>
              <a:t>You will fill in some information regarding these in your notes package but do NOT have to memorize them.  If used on a diploma you will be told what you need to know about them</a:t>
            </a:r>
            <a:endParaRPr lang="en-US" sz="2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normAutofit/>
          </a:bodyPr>
          <a:lstStyle/>
          <a:p>
            <a:pPr algn="l" eaLnBrk="1" hangingPunct="1"/>
            <a:r>
              <a:rPr lang="en-CA" sz="3200" dirty="0" smtClean="0">
                <a:solidFill>
                  <a:schemeClr val="accent5"/>
                </a:solidFill>
                <a:effectLst>
                  <a:outerShdw blurRad="38100" dist="38100" dir="2700000" algn="tl">
                    <a:srgbClr val="000000"/>
                  </a:outerShdw>
                </a:effectLst>
                <a:latin typeface="Times New Roman" charset="0"/>
              </a:rPr>
              <a:t>13.2  Summary  Electrochemical Impulse</a:t>
            </a:r>
            <a:endParaRPr lang="en-US" sz="3200" dirty="0" smtClean="0">
              <a:solidFill>
                <a:schemeClr val="accent5"/>
              </a:solidFill>
              <a:latin typeface="Times New Roman" charset="0"/>
            </a:endParaRPr>
          </a:p>
        </p:txBody>
      </p:sp>
      <p:sp>
        <p:nvSpPr>
          <p:cNvPr id="717827" name="Rectangle 3"/>
          <p:cNvSpPr>
            <a:spLocks noChangeArrowheads="1"/>
          </p:cNvSpPr>
          <p:nvPr/>
        </p:nvSpPr>
        <p:spPr bwMode="auto">
          <a:xfrm>
            <a:off x="1371600" y="1676400"/>
            <a:ext cx="7391400" cy="4401205"/>
          </a:xfrm>
          <a:prstGeom prst="rect">
            <a:avLst/>
          </a:prstGeom>
          <a:noFill/>
          <a:ln w="9525">
            <a:noFill/>
            <a:miter lim="800000"/>
            <a:headEnd/>
            <a:tailEnd/>
          </a:ln>
        </p:spPr>
        <p:txBody>
          <a:bodyPr wrap="square">
            <a:spAutoFit/>
          </a:bodyPr>
          <a:lstStyle/>
          <a:p>
            <a:pPr marL="228600" indent="-228600">
              <a:buFontTx/>
              <a:buChar char="•"/>
            </a:pPr>
            <a:r>
              <a:rPr lang="en-US" sz="2800" dirty="0">
                <a:latin typeface="Times New Roman" charset="0"/>
              </a:rPr>
              <a:t>Nerves conduct electrochemical impulses from the dendrites along the axon to the end plates of the neuron.</a:t>
            </a:r>
          </a:p>
          <a:p>
            <a:pPr marL="228600" indent="-228600">
              <a:buFontTx/>
              <a:buChar char="•"/>
            </a:pPr>
            <a:r>
              <a:rPr lang="en-US" sz="2800" dirty="0">
                <a:latin typeface="Times New Roman" charset="0"/>
              </a:rPr>
              <a:t>Active transport and diffusion of sodium and potassium ions establish a polarized membrane.</a:t>
            </a:r>
          </a:p>
          <a:p>
            <a:pPr marL="228600" indent="-228600">
              <a:buFontTx/>
              <a:buChar char="•"/>
            </a:pPr>
            <a:r>
              <a:rPr lang="en-US" sz="2800" dirty="0">
                <a:latin typeface="Times New Roman" charset="0"/>
              </a:rPr>
              <a:t>An action potential is caused by the inflow of sodium ions.</a:t>
            </a:r>
          </a:p>
          <a:p>
            <a:pPr marL="228600" indent="-228600">
              <a:buFontTx/>
              <a:buChar char="•"/>
            </a:pPr>
            <a:r>
              <a:rPr lang="en-US" sz="2800" dirty="0">
                <a:latin typeface="Times New Roman" charset="0"/>
              </a:rPr>
              <a:t>Nerve cells exhibit an all-or-none response.</a:t>
            </a:r>
          </a:p>
          <a:p>
            <a:pPr marL="228600" indent="-228600">
              <a:buFontTx/>
              <a:buChar char="•"/>
            </a:pPr>
            <a:r>
              <a:rPr lang="en-US" sz="2800" dirty="0">
                <a:latin typeface="Times New Roman" charset="0"/>
              </a:rPr>
              <a:t>Neurotransmitters allow the nerve message to move across synapses.</a:t>
            </a:r>
          </a:p>
        </p:txBody>
      </p:sp>
      <p:sp>
        <p:nvSpPr>
          <p:cNvPr id="167946" name="Line 25"/>
          <p:cNvSpPr>
            <a:spLocks noChangeShapeType="1"/>
          </p:cNvSpPr>
          <p:nvPr/>
        </p:nvSpPr>
        <p:spPr bwMode="auto">
          <a:xfrm>
            <a:off x="0" y="0"/>
            <a:ext cx="9144000" cy="0"/>
          </a:xfrm>
          <a:prstGeom prst="line">
            <a:avLst/>
          </a:prstGeom>
          <a:noFill/>
          <a:ln w="19050">
            <a:solidFill>
              <a:schemeClr val="tx1"/>
            </a:solidFill>
            <a:round/>
            <a:headEnd/>
            <a:tailEnd/>
          </a:ln>
        </p:spPr>
        <p:txBody>
          <a:bodyPr wrap="none" anchor="ctr"/>
          <a:lstStyle/>
          <a:p>
            <a:endParaRPr lang="en-US"/>
          </a:p>
        </p:txBody>
      </p:sp>
      <p:sp>
        <p:nvSpPr>
          <p:cNvPr id="167948" name="Line 27"/>
          <p:cNvSpPr>
            <a:spLocks noChangeShapeType="1"/>
          </p:cNvSpPr>
          <p:nvPr/>
        </p:nvSpPr>
        <p:spPr bwMode="auto">
          <a:xfrm>
            <a:off x="9144000" y="0"/>
            <a:ext cx="0" cy="137160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uke\shared\Hunter\Calvin And Hobbes - Double Click on Index\86\ch8602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2" y="1524000"/>
            <a:ext cx="876497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5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0"/>
            <a:ext cx="7620000" cy="1371600"/>
          </a:xfrm>
        </p:spPr>
        <p:txBody>
          <a:bodyPr>
            <a:normAutofit fontScale="90000"/>
          </a:bodyPr>
          <a:lstStyle/>
          <a:p>
            <a:pPr eaLnBrk="1" hangingPunct="1"/>
            <a:r>
              <a:rPr lang="en-CA" smtClean="0"/>
              <a:t>Sympathetic </a:t>
            </a:r>
            <a:r>
              <a:rPr lang="en-CA" b="1" i="1" smtClean="0">
                <a:solidFill>
                  <a:srgbClr val="990000"/>
                </a:solidFill>
              </a:rPr>
              <a:t>vs.</a:t>
            </a:r>
            <a:r>
              <a:rPr lang="en-CA" smtClean="0"/>
              <a:t> Parasympathetic</a:t>
            </a:r>
            <a:br>
              <a:rPr lang="en-CA" smtClean="0"/>
            </a:br>
            <a:r>
              <a:rPr lang="en-CA" smtClean="0"/>
              <a:t> </a:t>
            </a:r>
            <a:r>
              <a:rPr lang="en-CA" sz="3600" u="sng" smtClean="0"/>
              <a:t>(to stimulate)			(to restore)</a:t>
            </a:r>
          </a:p>
        </p:txBody>
      </p:sp>
      <p:sp>
        <p:nvSpPr>
          <p:cNvPr id="26627" name="Rectangle 3"/>
          <p:cNvSpPr>
            <a:spLocks noGrp="1" noChangeArrowheads="1"/>
          </p:cNvSpPr>
          <p:nvPr>
            <p:ph type="body" idx="1"/>
          </p:nvPr>
        </p:nvSpPr>
        <p:spPr>
          <a:xfrm>
            <a:off x="990600" y="1524000"/>
            <a:ext cx="7924800" cy="4953000"/>
          </a:xfrm>
        </p:spPr>
        <p:txBody>
          <a:bodyPr/>
          <a:lstStyle/>
          <a:p>
            <a:pPr eaLnBrk="1" hangingPunct="1">
              <a:spcBef>
                <a:spcPct val="50000"/>
              </a:spcBef>
              <a:buClrTx/>
              <a:buSzTx/>
              <a:buFontTx/>
              <a:buChar char="•"/>
            </a:pPr>
            <a:r>
              <a:rPr lang="en-CA" sz="2400" b="1" smtClean="0">
                <a:latin typeface="Times New Roman" panose="02020603050405020304" pitchFamily="18" charset="0"/>
              </a:rPr>
              <a:t>Dilates Pupils			Constricts pupils</a:t>
            </a:r>
          </a:p>
          <a:p>
            <a:pPr eaLnBrk="1" hangingPunct="1">
              <a:spcBef>
                <a:spcPct val="50000"/>
              </a:spcBef>
              <a:buClrTx/>
              <a:buSzTx/>
              <a:buFontTx/>
              <a:buChar char="•"/>
            </a:pPr>
            <a:r>
              <a:rPr lang="en-CA" sz="2400" b="1" smtClean="0">
                <a:solidFill>
                  <a:srgbClr val="990000"/>
                </a:solidFill>
                <a:latin typeface="Times New Roman" panose="02020603050405020304" pitchFamily="18" charset="0"/>
              </a:rPr>
              <a:t>Inhibits tears &amp; salivation 	Stimulates the same</a:t>
            </a:r>
          </a:p>
          <a:p>
            <a:pPr eaLnBrk="1" hangingPunct="1">
              <a:spcBef>
                <a:spcPct val="50000"/>
              </a:spcBef>
              <a:buClrTx/>
              <a:buSzTx/>
              <a:buFontTx/>
              <a:buChar char="•"/>
            </a:pPr>
            <a:r>
              <a:rPr lang="en-CA" sz="2400" b="1" smtClean="0">
                <a:latin typeface="Times New Roman" panose="02020603050405020304" pitchFamily="18" charset="0"/>
              </a:rPr>
              <a:t>Increases heart rate		Decreases heart rate</a:t>
            </a:r>
          </a:p>
          <a:p>
            <a:pPr eaLnBrk="1" hangingPunct="1">
              <a:spcBef>
                <a:spcPct val="50000"/>
              </a:spcBef>
              <a:buClrTx/>
              <a:buSzTx/>
              <a:buFontTx/>
              <a:buChar char="•"/>
            </a:pPr>
            <a:r>
              <a:rPr lang="en-CA" sz="2400" b="1" smtClean="0">
                <a:solidFill>
                  <a:srgbClr val="990000"/>
                </a:solidFill>
                <a:latin typeface="Times New Roman" panose="02020603050405020304" pitchFamily="18" charset="0"/>
              </a:rPr>
              <a:t>Increases respiration		Decreases respiration</a:t>
            </a:r>
          </a:p>
          <a:p>
            <a:pPr eaLnBrk="1" hangingPunct="1">
              <a:spcBef>
                <a:spcPct val="50000"/>
              </a:spcBef>
              <a:buClrTx/>
              <a:buSzTx/>
              <a:buFontTx/>
              <a:buChar char="•"/>
            </a:pPr>
            <a:r>
              <a:rPr lang="en-CA" sz="2400" b="1" smtClean="0">
                <a:latin typeface="Times New Roman" panose="02020603050405020304" pitchFamily="18" charset="0"/>
              </a:rPr>
              <a:t>Inhibits digestion			Stimulates digestion</a:t>
            </a:r>
          </a:p>
          <a:p>
            <a:pPr eaLnBrk="1" hangingPunct="1">
              <a:spcBef>
                <a:spcPct val="50000"/>
              </a:spcBef>
              <a:buClrTx/>
              <a:buSzTx/>
              <a:buFontTx/>
              <a:buChar char="•"/>
            </a:pPr>
            <a:r>
              <a:rPr lang="en-CA" sz="2400" b="1" smtClean="0">
                <a:solidFill>
                  <a:srgbClr val="990000"/>
                </a:solidFill>
                <a:latin typeface="Times New Roman" panose="02020603050405020304" pitchFamily="18" charset="0"/>
              </a:rPr>
              <a:t>Relaxes bladder &amp; bowels	Contracts them(#1&amp;2’s)</a:t>
            </a:r>
          </a:p>
          <a:p>
            <a:pPr eaLnBrk="1" hangingPunct="1">
              <a:spcBef>
                <a:spcPct val="50000"/>
              </a:spcBef>
              <a:buClrTx/>
              <a:buSzTx/>
              <a:buFontTx/>
              <a:buChar char="•"/>
            </a:pPr>
            <a:r>
              <a:rPr lang="en-CA" sz="2400" b="1" smtClean="0">
                <a:latin typeface="Times New Roman" panose="02020603050405020304" pitchFamily="18" charset="0"/>
              </a:rPr>
              <a:t>Inhibits genitals			Stimulates genitals</a:t>
            </a:r>
          </a:p>
          <a:p>
            <a:pPr eaLnBrk="1" hangingPunct="1">
              <a:spcBef>
                <a:spcPct val="50000"/>
              </a:spcBef>
              <a:buClrTx/>
              <a:buSzTx/>
              <a:buFontTx/>
              <a:buChar char="•"/>
            </a:pPr>
            <a:r>
              <a:rPr lang="en-CA" sz="2400" b="1" smtClean="0">
                <a:solidFill>
                  <a:srgbClr val="990000"/>
                </a:solidFill>
                <a:latin typeface="Times New Roman" panose="02020603050405020304" pitchFamily="18" charset="0"/>
              </a:rPr>
              <a:t>Initiates ejaculation </a:t>
            </a:r>
          </a:p>
          <a:p>
            <a:pPr eaLnBrk="1" hangingPunct="1">
              <a:spcBef>
                <a:spcPct val="50000"/>
              </a:spcBef>
              <a:buClrTx/>
              <a:buSzTx/>
              <a:buFontTx/>
              <a:buChar char="•"/>
            </a:pPr>
            <a:r>
              <a:rPr lang="en-CA" sz="2400" b="1" smtClean="0">
                <a:latin typeface="Times New Roman" panose="02020603050405020304" pitchFamily="18" charset="0"/>
              </a:rPr>
              <a:t>Adrenaline Response</a:t>
            </a:r>
          </a:p>
          <a:p>
            <a:pPr eaLnBrk="1" hangingPunct="1"/>
            <a:endParaRPr lang="en-CA" smtClean="0"/>
          </a:p>
        </p:txBody>
      </p:sp>
      <p:pic>
        <p:nvPicPr>
          <p:cNvPr id="26632" name="Picture 8" descr="http://www.iir.com/centf/images/Dilated_Pup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5357813"/>
            <a:ext cx="19240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http://webvision.med.utah.edu/imageswv/pupil.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357813"/>
            <a:ext cx="19383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Line 13"/>
          <p:cNvSpPr>
            <a:spLocks noChangeShapeType="1"/>
          </p:cNvSpPr>
          <p:nvPr/>
        </p:nvSpPr>
        <p:spPr bwMode="auto">
          <a:xfrm flipV="1">
            <a:off x="5257800" y="12954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CA"/>
          </a:p>
        </p:txBody>
      </p:sp>
    </p:spTree>
    <p:extLst>
      <p:ext uri="{BB962C8B-B14F-4D97-AF65-F5344CB8AC3E}">
        <p14:creationId xmlns:p14="http://schemas.microsoft.com/office/powerpoint/2010/main" val="355564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63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 calcmode="lin" valueType="num">
                                      <p:cBhvr additive="base">
                                        <p:cTn id="16"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projcto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 calcmode="lin" valueType="num">
                                      <p:cBhvr additive="base">
                                        <p:cTn id="22"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6627">
                                            <p:txEl>
                                              <p:pRg st="2" end="2"/>
                                            </p:txEl>
                                          </p:spTgt>
                                        </p:tgtEl>
                                        <p:attrNameLst>
                                          <p:attrName>style.visibility</p:attrName>
                                        </p:attrNameLst>
                                      </p:cBhvr>
                                      <p:to>
                                        <p:strVal val="visible"/>
                                      </p:to>
                                    </p:set>
                                    <p:anim calcmode="lin" valueType="num">
                                      <p:cBhvr additive="base">
                                        <p:cTn id="28"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projcto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6627">
                                            <p:txEl>
                                              <p:pRg st="3" end="3"/>
                                            </p:txEl>
                                          </p:spTgt>
                                        </p:tgtEl>
                                        <p:attrNameLst>
                                          <p:attrName>style.visibility</p:attrName>
                                        </p:attrNameLst>
                                      </p:cBhvr>
                                      <p:to>
                                        <p:strVal val="visible"/>
                                      </p:to>
                                    </p:set>
                                    <p:anim calcmode="lin" valueType="num">
                                      <p:cBhvr additive="base">
                                        <p:cTn id="34"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projcto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6627">
                                            <p:txEl>
                                              <p:pRg st="4" end="4"/>
                                            </p:txEl>
                                          </p:spTgt>
                                        </p:tgtEl>
                                        <p:attrNameLst>
                                          <p:attrName>style.visibility</p:attrName>
                                        </p:attrNameLst>
                                      </p:cBhvr>
                                      <p:to>
                                        <p:strVal val="visible"/>
                                      </p:to>
                                    </p:set>
                                    <p:anim calcmode="lin" valueType="num">
                                      <p:cBhvr additive="base">
                                        <p:cTn id="40"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66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projctor.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6627">
                                            <p:txEl>
                                              <p:pRg st="5" end="5"/>
                                            </p:txEl>
                                          </p:spTgt>
                                        </p:tgtEl>
                                        <p:attrNameLst>
                                          <p:attrName>style.visibility</p:attrName>
                                        </p:attrNameLst>
                                      </p:cBhvr>
                                      <p:to>
                                        <p:strVal val="visible"/>
                                      </p:to>
                                    </p:set>
                                    <p:anim calcmode="lin" valueType="num">
                                      <p:cBhvr additive="base">
                                        <p:cTn id="46"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66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projctor.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6627">
                                            <p:txEl>
                                              <p:pRg st="6" end="6"/>
                                            </p:txEl>
                                          </p:spTgt>
                                        </p:tgtEl>
                                        <p:attrNameLst>
                                          <p:attrName>style.visibility</p:attrName>
                                        </p:attrNameLst>
                                      </p:cBhvr>
                                      <p:to>
                                        <p:strVal val="visible"/>
                                      </p:to>
                                    </p:set>
                                    <p:anim calcmode="lin" valueType="num">
                                      <p:cBhvr additive="base">
                                        <p:cTn id="52"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66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projctor.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6627">
                                            <p:txEl>
                                              <p:pRg st="7" end="7"/>
                                            </p:txEl>
                                          </p:spTgt>
                                        </p:tgtEl>
                                        <p:attrNameLst>
                                          <p:attrName>style.visibility</p:attrName>
                                        </p:attrNameLst>
                                      </p:cBhvr>
                                      <p:to>
                                        <p:strVal val="visible"/>
                                      </p:to>
                                    </p:set>
                                    <p:anim calcmode="lin" valueType="num">
                                      <p:cBhvr additive="base">
                                        <p:cTn id="58"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66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projctor.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6627">
                                            <p:txEl>
                                              <p:pRg st="8" end="8"/>
                                            </p:txEl>
                                          </p:spTgt>
                                        </p:tgtEl>
                                        <p:attrNameLst>
                                          <p:attrName>style.visibility</p:attrName>
                                        </p:attrNameLst>
                                      </p:cBhvr>
                                      <p:to>
                                        <p:strVal val="visible"/>
                                      </p:to>
                                    </p:set>
                                    <p:anim calcmode="lin" valueType="num">
                                      <p:cBhvr additive="base">
                                        <p:cTn id="64"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66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projctor.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26632"/>
                                        </p:tgtEl>
                                        <p:attrNameLst>
                                          <p:attrName>style.visibility</p:attrName>
                                        </p:attrNameLst>
                                      </p:cBhvr>
                                      <p:to>
                                        <p:strVal val="visible"/>
                                      </p:to>
                                    </p:set>
                                    <p:animEffect transition="in" filter="randombar(horizontal)">
                                      <p:cBhvr>
                                        <p:cTn id="70" dur="500"/>
                                        <p:tgtEl>
                                          <p:spTgt spid="26632"/>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nodeType="clickEffect">
                                  <p:stCondLst>
                                    <p:cond delay="0"/>
                                  </p:stCondLst>
                                  <p:childTnLst>
                                    <p:set>
                                      <p:cBhvr>
                                        <p:cTn id="74" dur="1" fill="hold">
                                          <p:stCondLst>
                                            <p:cond delay="0"/>
                                          </p:stCondLst>
                                        </p:cTn>
                                        <p:tgtEl>
                                          <p:spTgt spid="26634"/>
                                        </p:tgtEl>
                                        <p:attrNameLst>
                                          <p:attrName>style.visibility</p:attrName>
                                        </p:attrNameLst>
                                      </p:cBhvr>
                                      <p:to>
                                        <p:strVal val="visible"/>
                                      </p:to>
                                    </p:set>
                                    <p:animEffect transition="in" filter="randombar(horizontal)">
                                      <p:cBhvr>
                                        <p:cTn id="75" dur="500"/>
                                        <p:tgtEl>
                                          <p:spTgt spid="26634"/>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bldLvl="3" autoUpdateAnimBg="0"/>
      <p:bldP spid="2663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normAutofit lnSpcReduction="10000"/>
          </a:bodyPr>
          <a:lstStyle/>
          <a:p>
            <a:r>
              <a:rPr lang="en-US" dirty="0" smtClean="0"/>
              <a:t>Reflex/Synapse Worksheet</a:t>
            </a:r>
          </a:p>
          <a:p>
            <a:r>
              <a:rPr lang="en-US" dirty="0" smtClean="0"/>
              <a:t>Complete section F in your notes package</a:t>
            </a:r>
          </a:p>
          <a:p>
            <a:r>
              <a:rPr lang="en-US" dirty="0" smtClean="0"/>
              <a:t>Case Study “Drugs and the Synapse” p. 423-424 of text</a:t>
            </a:r>
          </a:p>
          <a:p>
            <a:pPr>
              <a:buNone/>
            </a:pPr>
            <a:endParaRPr lang="en-US" dirty="0" smtClean="0"/>
          </a:p>
          <a:p>
            <a:r>
              <a:rPr lang="en-US" dirty="0" smtClean="0"/>
              <a:t>For Extra Practice:</a:t>
            </a:r>
          </a:p>
          <a:p>
            <a:pPr lvl="1"/>
            <a:r>
              <a:rPr lang="en-US" dirty="0" smtClean="0"/>
              <a:t>Pg. 418 # 1-4</a:t>
            </a:r>
          </a:p>
          <a:p>
            <a:pPr lvl="1"/>
            <a:r>
              <a:rPr lang="en-US" dirty="0" smtClean="0"/>
              <a:t>Pg. 420 # 5-7</a:t>
            </a:r>
          </a:p>
          <a:p>
            <a:pPr lvl="1"/>
            <a:r>
              <a:rPr lang="en-US" dirty="0" smtClean="0"/>
              <a:t>Pg. 425 #3-7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152400"/>
            <a:ext cx="7239000" cy="6750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Nerve Cell</a:t>
            </a:r>
            <a:endParaRPr lang="en-US" dirty="0"/>
          </a:p>
        </p:txBody>
      </p:sp>
      <p:sp>
        <p:nvSpPr>
          <p:cNvPr id="4" name="Content Placeholder 3"/>
          <p:cNvSpPr>
            <a:spLocks noGrp="1"/>
          </p:cNvSpPr>
          <p:nvPr>
            <p:ph idx="1"/>
          </p:nvPr>
        </p:nvSpPr>
        <p:spPr/>
        <p:txBody>
          <a:bodyPr/>
          <a:lstStyle/>
          <a:p>
            <a:r>
              <a:rPr lang="en-US" dirty="0" smtClean="0"/>
              <a:t>Two different types of cells are found in the nervous system:</a:t>
            </a:r>
          </a:p>
          <a:p>
            <a:pPr lvl="1"/>
            <a:r>
              <a:rPr lang="en-US" b="1" dirty="0" err="1" smtClean="0"/>
              <a:t>Glial</a:t>
            </a:r>
            <a:r>
              <a:rPr lang="en-US" b="1" dirty="0" smtClean="0"/>
              <a:t> Cells</a:t>
            </a:r>
            <a:r>
              <a:rPr lang="en-US" dirty="0" smtClean="0"/>
              <a:t>: non-conducting; important for support and metabolism of nerve cells</a:t>
            </a:r>
          </a:p>
          <a:p>
            <a:pPr lvl="1"/>
            <a:r>
              <a:rPr lang="en-US" b="1" dirty="0" smtClean="0"/>
              <a:t>Neurons</a:t>
            </a:r>
            <a:r>
              <a:rPr lang="en-US" dirty="0" smtClean="0"/>
              <a:t>: functional units of the nervous system (conduct nerve impulses)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3539</TotalTime>
  <Words>2397</Words>
  <Application>Microsoft Office PowerPoint</Application>
  <PresentationFormat>On-screen Show (4:3)</PresentationFormat>
  <Paragraphs>340</Paragraphs>
  <Slides>70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Calibri</vt:lpstr>
      <vt:lpstr>CHASE</vt:lpstr>
      <vt:lpstr>Gill Sans MT</vt:lpstr>
      <vt:lpstr>Times</vt:lpstr>
      <vt:lpstr>Times New Roman</vt:lpstr>
      <vt:lpstr>Verdana</vt:lpstr>
      <vt:lpstr>Wingdings</vt:lpstr>
      <vt:lpstr>Wingdings 2</vt:lpstr>
      <vt:lpstr>Solstice</vt:lpstr>
      <vt:lpstr>General Outcome:</vt:lpstr>
      <vt:lpstr>The Nervous System</vt:lpstr>
      <vt:lpstr>Control System</vt:lpstr>
      <vt:lpstr>5 major components</vt:lpstr>
      <vt:lpstr>The Nervous System &amp; Homeostasis </vt:lpstr>
      <vt:lpstr>Nervous System  Organizational Tree!</vt:lpstr>
      <vt:lpstr>Sympathetic vs. Parasympathetic  (to stimulate)   (to restore)</vt:lpstr>
      <vt:lpstr>PowerPoint Presentation</vt:lpstr>
      <vt:lpstr>Anatomy of a Nerve Cell</vt:lpstr>
      <vt:lpstr>The Neuron: Wires within a nerve!</vt:lpstr>
      <vt:lpstr>Types of Neurons – see your handout!</vt:lpstr>
      <vt:lpstr>The Neuron</vt:lpstr>
      <vt:lpstr>To Do:</vt:lpstr>
      <vt:lpstr>Structure of a Neuron</vt:lpstr>
      <vt:lpstr>The Job of Schwaan cells = Wrap Axons!</vt:lpstr>
      <vt:lpstr>Job of Myelin!</vt:lpstr>
      <vt:lpstr>PowerPoint Presentation</vt:lpstr>
      <vt:lpstr>A beauty of a neuron!</vt:lpstr>
      <vt:lpstr>PowerPoint Presentation</vt:lpstr>
      <vt:lpstr>PowerPoint Presentation</vt:lpstr>
      <vt:lpstr>PowerPoint Presentation</vt:lpstr>
      <vt:lpstr>Types of Neurons</vt:lpstr>
      <vt:lpstr>To Do:</vt:lpstr>
      <vt:lpstr>Daily Review</vt:lpstr>
      <vt:lpstr>PowerPoint Presentation</vt:lpstr>
      <vt:lpstr>PowerPoint Presentation</vt:lpstr>
      <vt:lpstr>Common Reflexes</vt:lpstr>
      <vt:lpstr>Reflexes:</vt:lpstr>
      <vt:lpstr>Reflex Arc</vt:lpstr>
      <vt:lpstr>Reflex Arc</vt:lpstr>
      <vt:lpstr>Anatomy of a Reflex Arc</vt:lpstr>
      <vt:lpstr>How the Reflex  Arc Functions:</vt:lpstr>
      <vt:lpstr>PowerPoint Presentation</vt:lpstr>
      <vt:lpstr>PowerPoint Presentation</vt:lpstr>
      <vt:lpstr>Learner Outcome:</vt:lpstr>
      <vt:lpstr>To Do:</vt:lpstr>
      <vt:lpstr>Action Potential     how do nerves work???</vt:lpstr>
      <vt:lpstr>Giant Squid Experiment</vt:lpstr>
      <vt:lpstr>PowerPoint Presentation</vt:lpstr>
      <vt:lpstr>Definitions:</vt:lpstr>
      <vt:lpstr>Maintaining Resting Potential</vt:lpstr>
      <vt:lpstr>PowerPoint Presentation</vt:lpstr>
      <vt:lpstr>Action Potential</vt:lpstr>
      <vt:lpstr>PowerPoint Presentation</vt:lpstr>
      <vt:lpstr>PowerPoint Presentation</vt:lpstr>
      <vt:lpstr>Summary of Impulse.</vt:lpstr>
      <vt:lpstr>Movement of Action Potential</vt:lpstr>
      <vt:lpstr>Refractory Period:</vt:lpstr>
      <vt:lpstr>Threshold </vt:lpstr>
      <vt:lpstr>All-or-None Response</vt:lpstr>
      <vt:lpstr>PowerPoint Presentation</vt:lpstr>
      <vt:lpstr>To Do:</vt:lpstr>
      <vt:lpstr>PowerPoint Presentation</vt:lpstr>
      <vt:lpstr>Synaptic Transmission</vt:lpstr>
      <vt:lpstr>Synapse</vt:lpstr>
      <vt:lpstr>Synapse</vt:lpstr>
      <vt:lpstr>Synapse</vt:lpstr>
      <vt:lpstr>Figure 10(b), pg. 420  Synaptic vesicles in the end plate of the presynaptic neuron release neurotransmitters into the synaptic cleft.  The neurotransmitters attach themselves to receptors on the postsynaptic membrane, causing it to depolarize.  The action potential continues along the postsynaptic neuron.</vt:lpstr>
      <vt:lpstr>PowerPoint Presentation</vt:lpstr>
      <vt:lpstr>PowerPoint Presentation</vt:lpstr>
      <vt:lpstr>PowerPoint Presentation</vt:lpstr>
      <vt:lpstr>Neurotransmitters</vt:lpstr>
      <vt:lpstr>Neurotransmitters</vt:lpstr>
      <vt:lpstr>Neurotransmitters</vt:lpstr>
      <vt:lpstr>Neurotransmitters</vt:lpstr>
      <vt:lpstr>Figure 11, pg. 422  Action potentials must occur simultaneously in A and B to reach the threshold in D.</vt:lpstr>
      <vt:lpstr>Other Types of Neurotransmitters:</vt:lpstr>
      <vt:lpstr>13.2  Summary  Electrochemical Impulse</vt:lpstr>
      <vt:lpstr>PowerPoint Presentation</vt:lpstr>
      <vt:lpstr>To Do:</vt:lpstr>
    </vt:vector>
  </TitlesOfParts>
  <Company>RDCRD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lbenoit</dc:creator>
  <cp:lastModifiedBy>Gerry-Lynn Tober</cp:lastModifiedBy>
  <cp:revision>197</cp:revision>
  <cp:lastPrinted>2013-02-06T23:04:43Z</cp:lastPrinted>
  <dcterms:created xsi:type="dcterms:W3CDTF">2008-08-13T18:25:12Z</dcterms:created>
  <dcterms:modified xsi:type="dcterms:W3CDTF">2013-09-09T04:19:55Z</dcterms:modified>
</cp:coreProperties>
</file>