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59" r:id="rId4"/>
    <p:sldId id="260" r:id="rId5"/>
    <p:sldId id="273" r:id="rId6"/>
    <p:sldId id="261" r:id="rId7"/>
    <p:sldId id="262" r:id="rId8"/>
    <p:sldId id="263" r:id="rId9"/>
    <p:sldId id="264" r:id="rId10"/>
    <p:sldId id="265" r:id="rId11"/>
    <p:sldId id="276" r:id="rId12"/>
    <p:sldId id="274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2456" y="-9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1E2EE0-1876-9345-87D2-C10E74172A6C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1DEDDD5-BBE1-EF42-AC7D-B2A4C3294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755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1C8FD0-8005-4A4C-A943-EF0C8C04E17B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AFB4B5F-660C-0647-BE84-D4235227F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4B5F-660C-0647-BE84-D4235227F4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1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2273-3AE9-4603-AFA9-B08A47338A4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1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094A-F944-2C41-8896-827AFDDAD6F4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A89A-7801-1140-98A1-2CC5938DEB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10.4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Capillary Fluid Exchange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Lymphatic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Slow leakage of proteins from capillaries into  the ECF accumulate and then causes osmotic pressure to decrease and tissues would swell.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Proteins are drained from the ECF and returned to the circulatory system by way of another network of vessels: the lymphatic system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Lymphatic System </a:t>
            </a:r>
            <a:r>
              <a:rPr lang="en-US" sz="2800" dirty="0" smtClean="0"/>
              <a:t>(p 337)</a:t>
            </a:r>
            <a:endParaRPr lang="en-US" sz="5400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84163" y="1417638"/>
            <a:ext cx="5143500" cy="46259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lymphatic vessels capture:</a:t>
            </a:r>
            <a:endParaRPr lang="en-US" altLang="en-US" sz="1200" dirty="0" smtClean="0"/>
          </a:p>
          <a:p>
            <a:pPr lvl="1"/>
            <a:r>
              <a:rPr lang="en-US" altLang="en-US" dirty="0" smtClean="0"/>
              <a:t>excess fluids leaked from capillaries </a:t>
            </a:r>
            <a:endParaRPr lang="en-US" altLang="en-US" sz="1200" dirty="0" smtClean="0"/>
          </a:p>
          <a:p>
            <a:pPr lvl="1"/>
            <a:r>
              <a:rPr lang="en-US" altLang="en-US" dirty="0" smtClean="0"/>
              <a:t>collect products of fat digestion (glycerol, fatty acids, and fat soluble vitamins) from small intestine </a:t>
            </a:r>
            <a:endParaRPr lang="en-US" altLang="en-US" sz="1200" dirty="0" smtClean="0"/>
          </a:p>
          <a:p>
            <a:r>
              <a:rPr lang="en-US" altLang="en-US" dirty="0" smtClean="0"/>
              <a:t>fluid is called lymph and is and dumped into veins</a:t>
            </a:r>
          </a:p>
          <a:p>
            <a:r>
              <a:rPr lang="en-US" altLang="en-US" dirty="0" smtClean="0"/>
              <a:t>flows one way only</a:t>
            </a:r>
          </a:p>
          <a:p>
            <a:r>
              <a:rPr lang="en-US" altLang="en-US" dirty="0" smtClean="0"/>
              <a:t>lymph vessels called lacteals are in villi in small intestine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  <p:pic>
        <p:nvPicPr>
          <p:cNvPr id="57348" name="Picture 3" descr="F8_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214438"/>
            <a:ext cx="31940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F8_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7" b="44630"/>
          <a:stretch>
            <a:fillRect/>
          </a:stretch>
        </p:blipFill>
        <p:spPr bwMode="auto">
          <a:xfrm>
            <a:off x="5643563" y="4500563"/>
            <a:ext cx="32146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0466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Lymphatic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S04-C10-F05-BIO2030S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52" y="1052736"/>
            <a:ext cx="4477266" cy="4810285"/>
          </a:xfrm>
        </p:spPr>
      </p:pic>
      <p:pic>
        <p:nvPicPr>
          <p:cNvPr id="5" name="Picture 4" descr="F8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42875"/>
            <a:ext cx="3554412" cy="658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5"/>
          <a:stretch>
            <a:fillRect/>
          </a:stretch>
        </p:blipFill>
        <p:spPr bwMode="auto">
          <a:xfrm>
            <a:off x="214313" y="428625"/>
            <a:ext cx="87582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Lymph</a:t>
            </a:r>
            <a:r>
              <a:rPr lang="en-US" dirty="0" smtClean="0">
                <a:solidFill>
                  <a:schemeClr val="bg1"/>
                </a:solidFill>
              </a:rPr>
              <a:t>-  a fluid similar to blood plasma  is transported in open-ended lymph vessels that are similar to veins.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Operates by slow muscle contractions against the vessels, which are supplied with flap like valves that prevent the backflow of fluids.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Lymph is returned to the venous system  via the right and left subclavian veins.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Lymph Nodes </a:t>
            </a:r>
            <a:r>
              <a:rPr lang="en-US" dirty="0" smtClean="0">
                <a:solidFill>
                  <a:schemeClr val="bg1"/>
                </a:solidFill>
              </a:rPr>
              <a:t>- a mass of tissue that stores lymphocytes and removes bacteria and foreign particles from lymphs (through phagocytosis).  Found at intervals along lymph vessels. 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Lymphocyte</a:t>
            </a:r>
            <a:r>
              <a:rPr lang="en-US" dirty="0" smtClean="0">
                <a:solidFill>
                  <a:schemeClr val="bg1"/>
                </a:solidFill>
              </a:rPr>
              <a:t>- a white blood cell that produces antibodies.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your throat is sore your lymph nodes sometimes swell in your neck.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Lymphoid Organs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Red Bone Marrow- where all types of blood cells are produced.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Stem Cells (found in marrow)- divide at incredible rates and differentiate into different types of white blood cells.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children red bone marrow is found in most bones; where as in adults it is found primarily in the cranium, sternum, ribs, spinal column, and the long bones of the arms and legs –  responsible for blood cell production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Spleen-largest lymphoid organs. Upper </a:t>
            </a:r>
            <a:r>
              <a:rPr lang="en-US" smtClean="0">
                <a:solidFill>
                  <a:schemeClr val="bg1"/>
                </a:solidFill>
              </a:rPr>
              <a:t>left side </a:t>
            </a:r>
            <a:r>
              <a:rPr lang="en-US" dirty="0" smtClean="0">
                <a:solidFill>
                  <a:schemeClr val="bg1"/>
                </a:solidFill>
              </a:rPr>
              <a:t>of the abdominal cavity, just below the diaphragm. It is an excellent blood reservoir.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spleen releases red blood cells in response to low blood pressure or when oxygen levels drop dramatically. (helps purify blood)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Thymus gland</a:t>
            </a:r>
            <a:r>
              <a:rPr lang="en-US" dirty="0" smtClean="0">
                <a:solidFill>
                  <a:schemeClr val="bg1"/>
                </a:solidFill>
              </a:rPr>
              <a:t>- gets smaller with age.  Front of trachea, just above the heart.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Where T lymphocytes or T cells mature.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T-cells help ensure that they will not initiate an immune response against the body’s own proteins.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4-C10-F05-BIO2030S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357430"/>
            <a:ext cx="3454852" cy="371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7569" y="39111"/>
            <a:ext cx="8229600" cy="81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Capillary Exchange</a:t>
            </a:r>
            <a:endParaRPr lang="en-US" dirty="0"/>
          </a:p>
        </p:txBody>
      </p:sp>
      <p:sp>
        <p:nvSpPr>
          <p:cNvPr id="49155" name="Content Placeholder 4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462597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blood travels the following circuit: arteries </a:t>
            </a:r>
            <a:r>
              <a:rPr lang="en-US" altLang="en-US" sz="2400" dirty="0" smtClean="0">
                <a:sym typeface="Wingdings" panose="05000000000000000000" pitchFamily="2" charset="2"/>
              </a:rPr>
              <a:t> ?</a:t>
            </a:r>
            <a:endParaRPr lang="en-US" altLang="en-US" sz="2400" dirty="0" smtClean="0"/>
          </a:p>
          <a:p>
            <a:r>
              <a:rPr lang="en-US" altLang="en-US" sz="2400" dirty="0" smtClean="0"/>
              <a:t>blood moves through capillary very slowly</a:t>
            </a:r>
          </a:p>
          <a:p>
            <a:r>
              <a:rPr lang="en-US" altLang="en-US" sz="2400" dirty="0" smtClean="0"/>
              <a:t>this allows time for exchange of materials between blood and tissue fluid (ECF)</a:t>
            </a:r>
          </a:p>
          <a:p>
            <a:r>
              <a:rPr lang="en-US" altLang="en-US" sz="2400" dirty="0" smtClean="0"/>
              <a:t>CO2(g) and O2(g) move in and out of capillary by process of </a:t>
            </a:r>
            <a:r>
              <a:rPr lang="en-US" altLang="en-US" sz="2400" b="1" dirty="0" smtClean="0"/>
              <a:t>DIFFUSION</a:t>
            </a:r>
            <a:endParaRPr lang="en-US" altLang="en-US" sz="2400" dirty="0" smtClean="0"/>
          </a:p>
          <a:p>
            <a:r>
              <a:rPr lang="en-US" altLang="en-US" sz="2400" dirty="0" smtClean="0"/>
              <a:t>water moves out of arteriole and carries sugar, amino acids, wastes, hormones, vitamins </a:t>
            </a:r>
          </a:p>
          <a:p>
            <a:r>
              <a:rPr lang="en-US" altLang="en-US" sz="2400" dirty="0" smtClean="0"/>
              <a:t>these diffuse into tissue as well</a:t>
            </a:r>
          </a:p>
        </p:txBody>
      </p:sp>
      <p:pic>
        <p:nvPicPr>
          <p:cNvPr id="54276" name="Picture 1" descr="F8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7"/>
          <a:stretch>
            <a:fillRect/>
          </a:stretch>
        </p:blipFill>
        <p:spPr bwMode="auto">
          <a:xfrm>
            <a:off x="1273130" y="4581128"/>
            <a:ext cx="7095703" cy="206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Pg 339 - #1-7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Capillary Fluid Exchange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Capillaries provide cells with oxygen, glucose and amino acids and are associated with fluid exchange between the blood and surrounding extracellular fluid (ECF).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01-C09-F05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87" y="3863181"/>
            <a:ext cx="2214578" cy="2413322"/>
          </a:xfrm>
          <a:prstGeom prst="rect">
            <a:avLst/>
          </a:prstGeom>
        </p:spPr>
      </p:pic>
      <p:pic>
        <p:nvPicPr>
          <p:cNvPr id="5" name="Picture 3" descr="23-12B-In_OutOfCapillary-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1"/>
          <a:stretch>
            <a:fillRect/>
          </a:stretch>
        </p:blipFill>
        <p:spPr bwMode="auto">
          <a:xfrm>
            <a:off x="3707904" y="4063581"/>
            <a:ext cx="464343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" y="260648"/>
            <a:ext cx="4850935" cy="65973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fluids, oxygen and carbon dioxide diffuse through capillaries.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Water and certain ions pass through spaces between cells of the capillaries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Larger molecules and some proteins are exchanged by endocytosis or exocytosis.</a:t>
            </a:r>
          </a:p>
          <a:p>
            <a:endParaRPr dirty="0"/>
          </a:p>
          <a:p>
            <a:endParaRPr lang="en-US" dirty="0"/>
          </a:p>
        </p:txBody>
      </p:sp>
      <p:pic>
        <p:nvPicPr>
          <p:cNvPr id="4" name="Picture 3" descr="F8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3206"/>
            <a:ext cx="41243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4-C10-F01-BIO2030S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6066059" cy="4109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Fluid pressure and osmotic pressure regulate water between the blood and ECF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altLang="en-US" b="1" dirty="0">
                <a:solidFill>
                  <a:schemeClr val="bg1"/>
                </a:solidFill>
              </a:rPr>
              <a:t>1.  osmotic pressure:</a:t>
            </a:r>
            <a:r>
              <a:rPr lang="en-US" altLang="en-US" dirty="0">
                <a:solidFill>
                  <a:schemeClr val="bg1"/>
                </a:solidFill>
              </a:rPr>
              <a:t>   </a:t>
            </a:r>
            <a:endParaRPr lang="en-US" altLang="en-US" sz="1200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moves water from tissue fluid into blood</a:t>
            </a:r>
            <a:endParaRPr lang="en-US" altLang="en-US" sz="1200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osmotic pressure constant:  25 mm of Hg (millimeters of mercury)</a:t>
            </a:r>
            <a:endParaRPr lang="en-US" altLang="en-US" sz="1200" dirty="0">
              <a:solidFill>
                <a:schemeClr val="bg1"/>
              </a:solidFill>
            </a:endParaRPr>
          </a:p>
          <a:p>
            <a:r>
              <a:rPr lang="en-US" altLang="en-US" b="1" dirty="0">
                <a:solidFill>
                  <a:schemeClr val="bg1"/>
                </a:solidFill>
              </a:rPr>
              <a:t>2.  blood pressure: </a:t>
            </a:r>
            <a:endParaRPr lang="en-US" altLang="en-US" sz="1200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moves water from blood into tissue fluid</a:t>
            </a:r>
            <a:endParaRPr lang="en-US" altLang="en-US" sz="1200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blood pressure is :  			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35-40 mmHg at the </a:t>
            </a:r>
            <a:r>
              <a:rPr lang="en-US" altLang="en-US" b="1" dirty="0">
                <a:solidFill>
                  <a:schemeClr val="bg1"/>
                </a:solidFill>
              </a:rPr>
              <a:t>arteriole end </a:t>
            </a:r>
            <a:r>
              <a:rPr lang="en-US" altLang="en-US" dirty="0">
                <a:solidFill>
                  <a:schemeClr val="bg1"/>
                </a:solidFill>
              </a:rPr>
              <a:t>of capillary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10-15 mm Hg at the </a:t>
            </a:r>
            <a:r>
              <a:rPr lang="en-US" altLang="en-US" b="1" dirty="0" err="1">
                <a:solidFill>
                  <a:schemeClr val="bg1"/>
                </a:solidFill>
              </a:rPr>
              <a:t>venule</a:t>
            </a:r>
            <a:r>
              <a:rPr lang="en-US" altLang="en-US" b="1" dirty="0">
                <a:solidFill>
                  <a:schemeClr val="bg1"/>
                </a:solidFill>
              </a:rPr>
              <a:t> end</a:t>
            </a:r>
            <a:endParaRPr lang="en-US" altLang="en-US" sz="12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Water moves from an area of high pressure to an area of low pressure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outward flow of water and small mineral ions is known as filtration.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Capillaries are selectively permeable  so proteins, red blood cells and white blood cells remain in the capillaries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Fluid in and out of the capillaries must be balanced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proteins are found in the blood and not in the ECF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Osmotic pressure draws water back into the capillaries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proteins in blood and dissolved minerals are responsible for the movement of fluids into the capillaries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Movement of fluid into capillaries is called absorption.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Concentration of solutes in the blood can change due to fluid intake and excess fluid loss through perspiration, vomiting or diarrhea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ukingPump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357693"/>
            <a:ext cx="1643074" cy="2240555"/>
          </a:xfrm>
          <a:prstGeom prst="rect">
            <a:avLst/>
          </a:prstGeom>
        </p:spPr>
      </p:pic>
      <p:pic>
        <p:nvPicPr>
          <p:cNvPr id="5" name="Picture 4" descr="person swea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974" y="274638"/>
            <a:ext cx="1928826" cy="1268508"/>
          </a:xfrm>
          <a:prstGeom prst="rect">
            <a:avLst/>
          </a:prstGeom>
        </p:spPr>
      </p:pic>
      <p:pic>
        <p:nvPicPr>
          <p:cNvPr id="6" name="Picture 5" descr="pedialy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615465"/>
            <a:ext cx="1982783" cy="1982783"/>
          </a:xfrm>
          <a:prstGeom prst="rect">
            <a:avLst/>
          </a:prstGeom>
        </p:spPr>
      </p:pic>
      <p:pic>
        <p:nvPicPr>
          <p:cNvPr id="7" name="Picture 6" descr="gatora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357693"/>
            <a:ext cx="2803563" cy="2300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figure down below shows the application of the capillary exchange that models adjustments that help maintain equilibrium between osmotic pressure and fluid pressure.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04-C10-F03-BIO2030S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687762"/>
            <a:ext cx="5894659" cy="3170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690</Words>
  <Application>Microsoft Office PowerPoint</Application>
  <PresentationFormat>On-screen Show (4:3)</PresentationFormat>
  <Paragraphs>65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Wingdings 2</vt:lpstr>
      <vt:lpstr>Office Theme</vt:lpstr>
      <vt:lpstr>Chapter 10.4 </vt:lpstr>
      <vt:lpstr>Capillary Exchange</vt:lpstr>
      <vt:lpstr>Capillary Fluid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Lymphatic System</vt:lpstr>
      <vt:lpstr>Lymphatic System (p 337)</vt:lpstr>
      <vt:lpstr>The Lymphatic System</vt:lpstr>
      <vt:lpstr>PowerPoint Presentation</vt:lpstr>
      <vt:lpstr>PowerPoint Presentation</vt:lpstr>
      <vt:lpstr>PowerPoint Presentation</vt:lpstr>
      <vt:lpstr>Lymphoid Organs  </vt:lpstr>
      <vt:lpstr>PowerPoint Presentation</vt:lpstr>
      <vt:lpstr>PowerPoint Presentation</vt:lpstr>
      <vt:lpstr>PowerPoint Presentation</vt:lpstr>
      <vt:lpstr>Review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10.4</dc:title>
  <dc:creator>Jonathan Mauro</dc:creator>
  <cp:lastModifiedBy>Gerry-Lynn Borys</cp:lastModifiedBy>
  <cp:revision>25</cp:revision>
  <cp:lastPrinted>2008-05-15T05:27:54Z</cp:lastPrinted>
  <dcterms:created xsi:type="dcterms:W3CDTF">2008-05-15T03:22:50Z</dcterms:created>
  <dcterms:modified xsi:type="dcterms:W3CDTF">2015-04-01T14:46:28Z</dcterms:modified>
</cp:coreProperties>
</file>