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90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542B1-E4D9-49FB-886E-73D2DF93734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C6EF1-12BD-482F-BEB4-E7366DEFCA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542B1-E4D9-49FB-886E-73D2DF93734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C6EF1-12BD-482F-BEB4-E7366DEFC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542B1-E4D9-49FB-886E-73D2DF93734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C6EF1-12BD-482F-BEB4-E7366DEFC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542B1-E4D9-49FB-886E-73D2DF93734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C6EF1-12BD-482F-BEB4-E7366DEFC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542B1-E4D9-49FB-886E-73D2DF93734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C6EF1-12BD-482F-BEB4-E7366DEFCA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542B1-E4D9-49FB-886E-73D2DF93734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C6EF1-12BD-482F-BEB4-E7366DEFC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542B1-E4D9-49FB-886E-73D2DF93734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C6EF1-12BD-482F-BEB4-E7366DEFC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542B1-E4D9-49FB-886E-73D2DF93734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C6EF1-12BD-482F-BEB4-E7366DEFC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542B1-E4D9-49FB-886E-73D2DF93734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C6EF1-12BD-482F-BEB4-E7366DEFCA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542B1-E4D9-49FB-886E-73D2DF93734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C6EF1-12BD-482F-BEB4-E7366DEFC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542B1-E4D9-49FB-886E-73D2DF93734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C6EF1-12BD-482F-BEB4-E7366DEFCA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8A542B1-E4D9-49FB-886E-73D2DF93734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41C6EF1-12BD-482F-BEB4-E7366DEFCA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75bxGiHrVM" TargetMode="External"/><Relationship Id="rId2" Type="http://schemas.openxmlformats.org/officeDocument/2006/relationships/hyperlink" Target="http://www.youtube.com/watch?v=9laQwaKOW8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ChwJiKKBdA" TargetMode="External"/><Relationship Id="rId2" Type="http://schemas.openxmlformats.org/officeDocument/2006/relationships/hyperlink" Target="http://www.youtube.com/watch?v=yS7zkTnQVa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E6mKT6z_Eo" TargetMode="External"/><Relationship Id="rId2" Type="http://schemas.openxmlformats.org/officeDocument/2006/relationships/hyperlink" Target="http://www.youtube.com/watch?v=275bxGiHrV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MSNGp-3c5CE" TargetMode="External"/><Relationship Id="rId4" Type="http://schemas.openxmlformats.org/officeDocument/2006/relationships/hyperlink" Target="http://www.youtube.com/watch?v=ksn4QY8pDj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7406640" cy="1472184"/>
          </a:xfrm>
        </p:spPr>
        <p:txBody>
          <a:bodyPr/>
          <a:lstStyle/>
          <a:p>
            <a:r>
              <a:rPr lang="en-US" dirty="0" smtClean="0"/>
              <a:t>4.1 – Interactions within Ecosystems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Pages 86-93</a:t>
            </a:r>
            <a:endParaRPr lang="en-US" dirty="0"/>
          </a:p>
        </p:txBody>
      </p:sp>
      <p:pic>
        <p:nvPicPr>
          <p:cNvPr id="4" name="Picture 3" descr="forest ecosyste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438400"/>
            <a:ext cx="5943600" cy="393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Hawks </a:t>
            </a:r>
          </a:p>
          <a:p>
            <a:pPr>
              <a:buNone/>
            </a:pPr>
            <a:r>
              <a:rPr lang="en-US" dirty="0" smtClean="0"/>
              <a:t>	- Long wings that are ideal for soaring above grassland</a:t>
            </a:r>
          </a:p>
          <a:p>
            <a:pPr>
              <a:buNone/>
            </a:pPr>
            <a:r>
              <a:rPr lang="en-US" dirty="0" smtClean="0"/>
              <a:t>	- Hunt during the day</a:t>
            </a:r>
          </a:p>
          <a:p>
            <a:pPr>
              <a:buNone/>
            </a:pPr>
            <a:r>
              <a:rPr lang="en-US" dirty="0" smtClean="0"/>
              <a:t>	- Vision is excellent to detect changes in color patterns – easier to see prey that are hidden by their camouflage</a:t>
            </a:r>
          </a:p>
          <a:p>
            <a:pPr>
              <a:buNone/>
            </a:pPr>
            <a:r>
              <a:rPr lang="en-US" dirty="0" smtClean="0"/>
              <a:t>	- Nest near the tops of taller trees	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243840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higher the number of different niches in an ecosystem, the more organisms that will be found.</a:t>
            </a:r>
            <a:endParaRPr lang="en-US" dirty="0"/>
          </a:p>
        </p:txBody>
      </p:sp>
      <p:pic>
        <p:nvPicPr>
          <p:cNvPr id="5" name="Picture 4" descr="terretrial ni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3919537"/>
            <a:ext cx="2514600" cy="165893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10359"/>
            <a:ext cx="4286250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for Niches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a new species enters an ecosystem, it comes into competition for a niche with one or more of the species already in the ecosystem.  </a:t>
            </a:r>
          </a:p>
          <a:p>
            <a:r>
              <a:rPr lang="en-US" dirty="0" smtClean="0"/>
              <a:t>The new species is often called an “exotic species” because it is not native to the ecosystem.</a:t>
            </a:r>
          </a:p>
          <a:p>
            <a:r>
              <a:rPr lang="en-US" dirty="0" smtClean="0"/>
              <a:t>Native species might not be able to compete successfully for space, food, or reproductive sites.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1447800"/>
            <a:ext cx="589507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61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Competition for Niches (Examples)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Purple Loosestrife              Starling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		     Mountain Bluebird</a:t>
            </a:r>
          </a:p>
        </p:txBody>
      </p:sp>
      <p:pic>
        <p:nvPicPr>
          <p:cNvPr id="6" name="Picture 5" descr="purple_loosestrif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057400"/>
            <a:ext cx="2843022" cy="4267200"/>
          </a:xfrm>
          <a:prstGeom prst="rect">
            <a:avLst/>
          </a:prstGeom>
        </p:spPr>
      </p:pic>
      <p:pic>
        <p:nvPicPr>
          <p:cNvPr id="7" name="Picture 6" descr="common_starl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981200"/>
            <a:ext cx="2438400" cy="1587180"/>
          </a:xfrm>
          <a:prstGeom prst="rect">
            <a:avLst/>
          </a:prstGeom>
        </p:spPr>
      </p:pic>
      <p:pic>
        <p:nvPicPr>
          <p:cNvPr id="8" name="Picture 7" descr="mountain bluebi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44958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http://www.youtube.com/watch?v=9laQwaKOW8s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http://www.youtube.com/watch?v=275bxGiHrVM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Carp Invasion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http://www.youtube.com/watch?v=yS7zkTnQVaM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http://www.youtube.com/watch?v=2ChwJiKKBdA</a:t>
            </a:r>
            <a:r>
              <a:rPr lang="en-US" dirty="0" smtClean="0"/>
              <a:t>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Review: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5313" indent="-514350" eaLnBrk="1" hangingPunct="1">
              <a:buFont typeface="Wingdings 2" pitchFamily="18" charset="2"/>
              <a:buAutoNum type="arabi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Define the following</a:t>
            </a:r>
          </a:p>
          <a:p>
            <a:pPr marL="869950" lvl="1" indent="-514350" eaLnBrk="1" hangingPunct="1">
              <a:buFont typeface="Verdana" pitchFamily="34" charset="0"/>
              <a:buAutoNum type="alphaLcParenR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Ecology –</a:t>
            </a:r>
          </a:p>
          <a:p>
            <a:pPr marL="869950" lvl="1" indent="-514350" eaLnBrk="1" hangingPunct="1">
              <a:buFont typeface="Verdana" pitchFamily="34" charset="0"/>
              <a:buAutoNum type="alphaLcParenR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Abiotic factors –</a:t>
            </a:r>
          </a:p>
          <a:p>
            <a:pPr marL="869950" lvl="1" indent="-514350" eaLnBrk="1" hangingPunct="1">
              <a:buFont typeface="Verdana" pitchFamily="34" charset="0"/>
              <a:buAutoNum type="alphaLcParenR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Biotic factors –</a:t>
            </a:r>
          </a:p>
          <a:p>
            <a:pPr marL="595313" indent="-514350" eaLnBrk="1" hangingPunct="1">
              <a:buFont typeface="Wingdings 2" pitchFamily="18" charset="2"/>
              <a:buAutoNum type="arabi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How does a population differ from a community?</a:t>
            </a:r>
          </a:p>
          <a:p>
            <a:pPr marL="595313" indent="-514350" eaLnBrk="1" hangingPunct="1">
              <a:buFont typeface="Wingdings 2" pitchFamily="18" charset="2"/>
              <a:buAutoNum type="arabi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How does an ecosystem differ from a community?</a:t>
            </a:r>
          </a:p>
          <a:p>
            <a:pPr marL="869950" lvl="1" indent="-514350" eaLnBrk="1" hangingPunct="1">
              <a:buFont typeface="Verdana" pitchFamily="34" charset="0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6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Ecosystems: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the community of living things and its physical environment.</a:t>
            </a:r>
          </a:p>
          <a:p>
            <a:r>
              <a:rPr lang="en-US" dirty="0" smtClean="0"/>
              <a:t>In looking at a forest ecosystem, an ecologist could measure how much sunlight 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abiotic</a:t>
            </a:r>
            <a:r>
              <a:rPr lang="en-US" dirty="0" smtClean="0"/>
              <a:t>) reaches the forest floor, and how the amount of sunlight affects the plants and animals (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biotic</a:t>
            </a:r>
            <a:r>
              <a:rPr lang="en-US" dirty="0" smtClean="0"/>
              <a:t>) that live in the ecosystem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Ecotones</a:t>
            </a:r>
            <a:r>
              <a:rPr lang="en-US" dirty="0" smtClean="0"/>
              <a:t> and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err="1" smtClean="0">
                <a:solidFill>
                  <a:schemeClr val="accent4">
                    <a:lumMod val="75000"/>
                  </a:schemeClr>
                </a:solidFill>
              </a:rPr>
              <a:t>Ecotones</a:t>
            </a:r>
            <a:r>
              <a:rPr lang="en-US" dirty="0" smtClean="0"/>
              <a:t> – transition areas that contain species from bordering ecosystems.</a:t>
            </a:r>
          </a:p>
          <a:p>
            <a:r>
              <a:rPr lang="en-US" dirty="0" smtClean="0"/>
              <a:t>Ecosystems rarely have sharp boundaries and organisms can move back and forth between ecosystems</a:t>
            </a:r>
          </a:p>
          <a:p>
            <a:r>
              <a:rPr lang="en-US" dirty="0" smtClean="0"/>
              <a:t>This offers greater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biodiversity</a:t>
            </a:r>
            <a:r>
              <a:rPr lang="en-US" dirty="0" smtClean="0"/>
              <a:t> because there are more species than either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single</a:t>
            </a:r>
            <a:r>
              <a:rPr lang="en-US" dirty="0" smtClean="0"/>
              <a:t> </a:t>
            </a:r>
            <a:r>
              <a:rPr lang="en-US" dirty="0" smtClean="0"/>
              <a:t>ecosystem</a:t>
            </a:r>
          </a:p>
          <a:p>
            <a:pPr>
              <a:defRPr/>
            </a:pPr>
            <a:r>
              <a:rPr lang="en-US" sz="1800" dirty="0">
                <a:solidFill>
                  <a:srgbClr val="7030A0"/>
                </a:solidFill>
              </a:rPr>
              <a:t>Bill Nye – Biodiversity: </a:t>
            </a:r>
            <a:r>
              <a:rPr lang="en-US" sz="1800" dirty="0">
                <a:hlinkClick r:id="rId2"/>
              </a:rPr>
              <a:t>http://www.youtube.com/watch?v=275bxGiHrVM</a:t>
            </a:r>
            <a:endParaRPr lang="en-US" sz="1800" dirty="0"/>
          </a:p>
          <a:p>
            <a:pPr>
              <a:defRPr/>
            </a:pPr>
            <a:r>
              <a:rPr lang="en-US" sz="1800" dirty="0">
                <a:solidFill>
                  <a:srgbClr val="7030A0"/>
                </a:solidFill>
              </a:rPr>
              <a:t>Biodiversity Rocks Clip</a:t>
            </a:r>
          </a:p>
          <a:p>
            <a:pPr>
              <a:defRPr/>
            </a:pPr>
            <a:r>
              <a:rPr lang="en-US" sz="1800" dirty="0">
                <a:hlinkClick r:id="rId3"/>
              </a:rPr>
              <a:t>http://www.youtube.com/watch?v=LE6mKT6z_Eo</a:t>
            </a:r>
            <a:endParaRPr lang="en-US" sz="1800" dirty="0"/>
          </a:p>
          <a:p>
            <a:pPr>
              <a:defRPr/>
            </a:pPr>
            <a:r>
              <a:rPr lang="en-US" sz="1800" dirty="0">
                <a:hlinkClick r:id="rId4"/>
              </a:rPr>
              <a:t>http://www.youtube.com/watch?v=ksn4QY8pDj4</a:t>
            </a:r>
            <a:r>
              <a:rPr lang="en-US" sz="1800" dirty="0"/>
              <a:t> </a:t>
            </a:r>
          </a:p>
          <a:p>
            <a:pPr>
              <a:defRPr/>
            </a:pPr>
            <a:r>
              <a:rPr lang="en-US" sz="1800" dirty="0">
                <a:hlinkClick r:id="rId5"/>
              </a:rPr>
              <a:t>http://www.youtube.com/watch?v=MSNGp-3c5CE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Where do you find the greatest # of species?</a:t>
            </a:r>
            <a:endParaRPr lang="en-US" dirty="0"/>
          </a:p>
        </p:txBody>
      </p:sp>
      <p:pic>
        <p:nvPicPr>
          <p:cNvPr id="4" name="Content Placeholder 3" descr="S01-C04-F01-BIO2030S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1" y="1600201"/>
            <a:ext cx="7085012" cy="476627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Ecotone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ecot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883400" cy="516255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52600" y="1828800"/>
            <a:ext cx="7181088" cy="441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16837" y="914400"/>
            <a:ext cx="2089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What do you see?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in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Ecological Niche </a:t>
            </a:r>
            <a:r>
              <a:rPr lang="en-US" dirty="0" smtClean="0"/>
              <a:t>– an organism’s role in an ecosystem:</a:t>
            </a:r>
          </a:p>
          <a:p>
            <a:pPr>
              <a:buNone/>
            </a:pPr>
            <a:r>
              <a:rPr lang="en-US" dirty="0" smtClean="0"/>
              <a:t>		- its place in the food web</a:t>
            </a:r>
          </a:p>
          <a:p>
            <a:pPr>
              <a:buNone/>
            </a:pPr>
            <a:r>
              <a:rPr lang="en-US" dirty="0" smtClean="0"/>
              <a:t>		- its habitat</a:t>
            </a:r>
          </a:p>
          <a:p>
            <a:pPr>
              <a:buNone/>
            </a:pPr>
            <a:r>
              <a:rPr lang="en-US" dirty="0" smtClean="0"/>
              <a:t>		- its breeding area</a:t>
            </a:r>
          </a:p>
          <a:p>
            <a:pPr>
              <a:buNone/>
            </a:pPr>
            <a:r>
              <a:rPr lang="en-US" dirty="0" smtClean="0"/>
              <a:t>		- the time of day it is most active</a:t>
            </a:r>
          </a:p>
          <a:p>
            <a:pPr>
              <a:buNone/>
            </a:pPr>
            <a:r>
              <a:rPr lang="en-US" dirty="0" smtClean="0"/>
              <a:t>*  Everything an organism does to survive and reproduce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 and Hawk</a:t>
            </a:r>
            <a:endParaRPr lang="en-US" dirty="0"/>
          </a:p>
        </p:txBody>
      </p:sp>
      <p:pic>
        <p:nvPicPr>
          <p:cNvPr id="6" name="Content Placeholder 5" descr="haw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0" y="3810000"/>
            <a:ext cx="3343208" cy="2390394"/>
          </a:xfrm>
        </p:spPr>
      </p:pic>
      <p:pic>
        <p:nvPicPr>
          <p:cNvPr id="7" name="Picture 6" descr="ow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1" y="1295400"/>
            <a:ext cx="4038600" cy="2915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Niches Continued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Even though the owl and the hawk feed on many of the same organisms, they occupy distinctly different niches.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chemeClr val="accent1"/>
                </a:solidFill>
              </a:rPr>
              <a:t>Owl:</a:t>
            </a:r>
            <a:r>
              <a:rPr lang="en-US" dirty="0" smtClean="0"/>
              <a:t>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 Short wings allow it to hunt in forests.</a:t>
            </a:r>
          </a:p>
          <a:p>
            <a:pPr>
              <a:buNone/>
            </a:pPr>
            <a:r>
              <a:rPr lang="en-US" dirty="0" smtClean="0"/>
              <a:t>	- Active during dusk and at night – excellent vision to sense movement, excellent hearing to hear prey</a:t>
            </a:r>
          </a:p>
          <a:p>
            <a:pPr>
              <a:buNone/>
            </a:pPr>
            <a:r>
              <a:rPr lang="en-US" dirty="0" smtClean="0"/>
              <a:t>	- Nest in the deep cover of trees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879" y="2286000"/>
            <a:ext cx="2560637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296</TotalTime>
  <Words>326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4.1 – Interactions within Ecosystems</vt:lpstr>
      <vt:lpstr>Review:</vt:lpstr>
      <vt:lpstr>Ecosystems:</vt:lpstr>
      <vt:lpstr>Ecotones and Biodiversity</vt:lpstr>
      <vt:lpstr>Where do you find the greatest # of species?</vt:lpstr>
      <vt:lpstr>Ecotone </vt:lpstr>
      <vt:lpstr>Roles in Ecosystems</vt:lpstr>
      <vt:lpstr>Owl and Hawk</vt:lpstr>
      <vt:lpstr>Niches Continued . . .</vt:lpstr>
      <vt:lpstr>PowerPoint Presentation</vt:lpstr>
      <vt:lpstr>PowerPoint Presentation</vt:lpstr>
      <vt:lpstr>Competition for Niches</vt:lpstr>
      <vt:lpstr>PowerPoint Presentation</vt:lpstr>
      <vt:lpstr>Competition for Niches (Examples)</vt:lpstr>
      <vt:lpstr>Biodiversity</vt:lpstr>
      <vt:lpstr>Asian Carp Invasion</vt:lpstr>
    </vt:vector>
  </TitlesOfParts>
  <Company>RDCRD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– Interactions within Ecosystems</dc:title>
  <dc:creator>mcaine</dc:creator>
  <cp:lastModifiedBy>Gerry-Lynn Borys</cp:lastModifiedBy>
  <cp:revision>30</cp:revision>
  <dcterms:created xsi:type="dcterms:W3CDTF">2007-10-08T21:20:16Z</dcterms:created>
  <dcterms:modified xsi:type="dcterms:W3CDTF">2012-02-01T21:42:36Z</dcterms:modified>
</cp:coreProperties>
</file>