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00C36-EA0B-469F-9A1B-5BC963DDD533}" type="datetimeFigureOut">
              <a:rPr lang="en-US" smtClean="0"/>
              <a:t>4/6/2009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8B77C-467D-40BF-BA3F-E5C8CBAF68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0185-C20A-4273-95AD-295637E7C0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D540185-C20A-4273-95AD-295637E7C0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D540185-C20A-4273-95AD-295637E7C088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20FC3D-FDF1-46B0-B2C8-B806A7D92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8077200" cy="1673352"/>
          </a:xfrm>
        </p:spPr>
        <p:txBody>
          <a:bodyPr/>
          <a:lstStyle/>
          <a:p>
            <a:r>
              <a:rPr lang="en-US" dirty="0" smtClean="0"/>
              <a:t>4.5 Changes in Ecosystems</a:t>
            </a:r>
            <a:br>
              <a:rPr lang="en-US" dirty="0" smtClean="0"/>
            </a:br>
            <a:r>
              <a:rPr lang="en-US" dirty="0" smtClean="0"/>
              <a:t>	pgs. 113 - 121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8077200" cy="149961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Oligotrophic</a:t>
            </a:r>
            <a:r>
              <a:rPr lang="en-US" dirty="0" smtClean="0"/>
              <a:t> Lake</a:t>
            </a:r>
            <a:endParaRPr lang="en-US" dirty="0"/>
          </a:p>
        </p:txBody>
      </p:sp>
      <p:pic>
        <p:nvPicPr>
          <p:cNvPr id="4" name="Content Placeholder 3" descr="OligotrophicLa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600200"/>
            <a:ext cx="3562350" cy="4919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Mesotrophic</a:t>
            </a:r>
            <a:r>
              <a:rPr lang="en-US" dirty="0" smtClean="0"/>
              <a:t> Lake</a:t>
            </a:r>
            <a:endParaRPr lang="en-US" dirty="0"/>
          </a:p>
        </p:txBody>
      </p:sp>
      <p:pic>
        <p:nvPicPr>
          <p:cNvPr id="4" name="Content Placeholder 3" descr="MesotrophicLa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676400"/>
            <a:ext cx="3581400" cy="4945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Eutrophic</a:t>
            </a:r>
            <a:r>
              <a:rPr lang="en-US" dirty="0" smtClean="0"/>
              <a:t> Lake</a:t>
            </a:r>
            <a:endParaRPr lang="en-US" dirty="0"/>
          </a:p>
        </p:txBody>
      </p:sp>
      <p:pic>
        <p:nvPicPr>
          <p:cNvPr id="4" name="Content Placeholder 3" descr="EutrophicLa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625" y="1752600"/>
            <a:ext cx="3421118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waste</a:t>
            </a:r>
          </a:p>
          <a:p>
            <a:r>
              <a:rPr lang="en-US" dirty="0" smtClean="0"/>
              <a:t>Fertilizers</a:t>
            </a:r>
          </a:p>
          <a:p>
            <a:r>
              <a:rPr lang="en-US" dirty="0" smtClean="0"/>
              <a:t>Household and industrial products</a:t>
            </a:r>
          </a:p>
          <a:p>
            <a:r>
              <a:rPr lang="en-US" dirty="0" smtClean="0"/>
              <a:t>Thermal energy (heated water)</a:t>
            </a:r>
          </a:p>
          <a:p>
            <a:endParaRPr lang="en-US" dirty="0" smtClean="0"/>
          </a:p>
          <a:p>
            <a:r>
              <a:rPr lang="en-US" dirty="0" smtClean="0"/>
              <a:t>Water pollution is any physical or chemical change in surface water or ground water that can harm living things</a:t>
            </a:r>
          </a:p>
          <a:p>
            <a:r>
              <a:rPr lang="en-US" dirty="0" smtClean="0"/>
              <a:t>See pg 116 for details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 of 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 of </a:t>
            </a:r>
            <a:r>
              <a:rPr lang="en-US" dirty="0" err="1" smtClean="0"/>
              <a:t>coliform</a:t>
            </a:r>
            <a:r>
              <a:rPr lang="en-US" dirty="0" smtClean="0"/>
              <a:t> bacteria (naturally occurring bacteria found in the intestines of humans and animals) would also indicate the likelihood of other disease causing bacteria</a:t>
            </a:r>
            <a:endParaRPr lang="en-US" dirty="0"/>
          </a:p>
        </p:txBody>
      </p:sp>
      <p:pic>
        <p:nvPicPr>
          <p:cNvPr id="4" name="Picture 3" descr="Coliform bacte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886200"/>
            <a:ext cx="2216573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Biological Oxygen Demand (BOD)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 – a measure of the amount of dissolved oxygen needed by decomposers (bacteria) to break down organic matter in a sample of water at 20 C over 5 days</a:t>
            </a:r>
          </a:p>
          <a:p>
            <a:r>
              <a:rPr lang="en-US" dirty="0" smtClean="0"/>
              <a:t>As the number of organisms increases, so does the BOD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High numbers of organisms = High BOD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	High numbers of organisms = Less dissolved 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pg. 118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Practice Question </a:t>
            </a:r>
            <a:r>
              <a:rPr lang="en-US" dirty="0" smtClean="0"/>
              <a:t>#5 and 6</a:t>
            </a:r>
            <a:endParaRPr lang="en-US" dirty="0"/>
          </a:p>
        </p:txBody>
      </p:sp>
      <p:pic>
        <p:nvPicPr>
          <p:cNvPr id="2050" name="Picture 2" descr="C:\Documents and Settings\mcaine\Local Settings\Temporary Internet Files\Content.IE5\UFKNE7CJ\MPj043857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38400"/>
            <a:ext cx="4102608" cy="4118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Alberta 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Watershed – the land that drains toward a lake or other body of water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05-C04-F11-BIO2030S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200400"/>
            <a:ext cx="5095240" cy="2964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Cottage Dwellers on Alberta Lakes</a:t>
            </a:r>
            <a:endParaRPr lang="en-US" dirty="0"/>
          </a:p>
        </p:txBody>
      </p:sp>
      <p:pic>
        <p:nvPicPr>
          <p:cNvPr id="4" name="Content Placeholder 3" descr="cottage front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4572000" cy="3048000"/>
          </a:xfrm>
        </p:spPr>
      </p:pic>
      <p:pic>
        <p:nvPicPr>
          <p:cNvPr id="5" name="Picture 4" descr="Lake-cott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819400"/>
            <a:ext cx="3702857" cy="371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Making sandy beaches increases erosion</a:t>
            </a:r>
          </a:p>
          <a:p>
            <a:r>
              <a:rPr lang="en-US" dirty="0" smtClean="0"/>
              <a:t>Planting lawns increases nitrogen and phosphorus runoff from fertilizers</a:t>
            </a:r>
          </a:p>
          <a:p>
            <a:r>
              <a:rPr lang="en-US" dirty="0" smtClean="0"/>
              <a:t>Removing shoreline plants takes away a filtering system for harmful chemicals moving from the land to the lake, decreases shade and thus affects water temperatures near the shore</a:t>
            </a:r>
          </a:p>
          <a:p>
            <a:r>
              <a:rPr lang="en-US" dirty="0" smtClean="0"/>
              <a:t>Human sewage seeping from outhouses cause increased bacteria activity (less oxygen)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Slash and Burn – the complete clearing of a forest by felling and burning the trees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lash and b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971800"/>
            <a:ext cx="5410200" cy="3517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sewage seeping from outhouses cause increased bacteria activity (less oxygen)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05-C04-F11-BIO2030S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429000"/>
            <a:ext cx="4572000" cy="2660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Practice Questions pg. 120 #7 and 8</a:t>
            </a:r>
            <a:endParaRPr lang="en-US" dirty="0"/>
          </a:p>
        </p:txBody>
      </p:sp>
      <p:pic>
        <p:nvPicPr>
          <p:cNvPr id="4" name="Picture 3" descr="lake shor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438400"/>
            <a:ext cx="5486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cutting – the removal of all trees in an area</a:t>
            </a:r>
            <a:endParaRPr lang="en-US" dirty="0"/>
          </a:p>
        </p:txBody>
      </p:sp>
      <p:pic>
        <p:nvPicPr>
          <p:cNvPr id="4" name="Picture 3" descr="clearcut Rocky Mountain 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743200"/>
            <a:ext cx="54229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Selective cutting – the harvesting of only certain trees from an area</a:t>
            </a:r>
            <a:endParaRPr lang="en-US" dirty="0"/>
          </a:p>
        </p:txBody>
      </p:sp>
      <p:pic>
        <p:nvPicPr>
          <p:cNvPr id="4" name="Picture 3" descr="selective cut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124200"/>
            <a:ext cx="4572000" cy="304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erosion and runoff into streams increases</a:t>
            </a:r>
          </a:p>
          <a:p>
            <a:r>
              <a:rPr lang="en-US" dirty="0" smtClean="0"/>
              <a:t>Nitrates and other nutrients are carried into streams and ponds, increasing algae growth</a:t>
            </a:r>
          </a:p>
          <a:p>
            <a:r>
              <a:rPr lang="en-US" dirty="0" smtClean="0"/>
              <a:t>Loss of habitat</a:t>
            </a:r>
          </a:p>
          <a:p>
            <a:r>
              <a:rPr lang="en-US" dirty="0" smtClean="0"/>
              <a:t>Replanting can take 80-90 years before trees are large enough to harvest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More details can be found on pg 114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is an important and often helpful cause of change in an ecosystem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forest fir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20040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and maintains a variety of different vegetation types</a:t>
            </a:r>
          </a:p>
          <a:p>
            <a:r>
              <a:rPr lang="en-US" dirty="0" smtClean="0"/>
              <a:t>Essential in the germination of certain seeds</a:t>
            </a:r>
          </a:p>
          <a:p>
            <a:r>
              <a:rPr lang="en-US" dirty="0" smtClean="0"/>
              <a:t>Allows for new growth in an old growth forest</a:t>
            </a:r>
            <a:endParaRPr lang="en-US" dirty="0"/>
          </a:p>
        </p:txBody>
      </p:sp>
      <p:pic>
        <p:nvPicPr>
          <p:cNvPr id="4" name="Picture 3" descr="Post forest f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114800"/>
            <a:ext cx="3429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pg. 115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Practice Questions 1-3</a:t>
            </a:r>
            <a:endParaRPr lang="en-US" dirty="0"/>
          </a:p>
        </p:txBody>
      </p:sp>
      <p:pic>
        <p:nvPicPr>
          <p:cNvPr id="1029" name="Picture 5" descr="C:\Documents and Settings\mcaine\Local Settings\Temporary Internet Files\Content.IE5\MRG18BIB\MPj0437225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90800"/>
            <a:ext cx="5791200" cy="386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8077200" cy="1252728"/>
          </a:xfrm>
        </p:spPr>
        <p:txBody>
          <a:bodyPr/>
          <a:lstStyle/>
          <a:p>
            <a:r>
              <a:rPr lang="en-US" dirty="0" smtClean="0"/>
              <a:t>Changes in Lake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Oligotrophic</a:t>
            </a:r>
            <a:r>
              <a:rPr lang="en-US" dirty="0" smtClean="0"/>
              <a:t> Lakes – deep, cold and low in nutrient levels</a:t>
            </a:r>
          </a:p>
          <a:p>
            <a:r>
              <a:rPr lang="en-US" dirty="0" err="1" smtClean="0"/>
              <a:t>Eutrophic</a:t>
            </a:r>
            <a:r>
              <a:rPr lang="en-US" dirty="0" smtClean="0"/>
              <a:t> Lakes – generally shallow, warmer and high in nutrient levels</a:t>
            </a:r>
          </a:p>
          <a:p>
            <a:r>
              <a:rPr lang="en-US" dirty="0" err="1" smtClean="0"/>
              <a:t>Eutrophication</a:t>
            </a:r>
            <a:r>
              <a:rPr lang="en-US" dirty="0" smtClean="0"/>
              <a:t> – the evolution from an </a:t>
            </a:r>
            <a:r>
              <a:rPr lang="en-US" dirty="0" err="1" smtClean="0"/>
              <a:t>oligotrophic</a:t>
            </a:r>
            <a:r>
              <a:rPr lang="en-US" dirty="0" smtClean="0"/>
              <a:t> lake to an </a:t>
            </a:r>
            <a:r>
              <a:rPr lang="en-US" dirty="0" err="1" smtClean="0"/>
              <a:t>eutrophic</a:t>
            </a:r>
            <a:r>
              <a:rPr lang="en-US" dirty="0" smtClean="0"/>
              <a:t> lake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112</TotalTime>
  <Words>423</Words>
  <Application>Microsoft Office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4.5 Changes in Ecosystems  pgs. 113 - 121</vt:lpstr>
      <vt:lpstr>Deforestation</vt:lpstr>
      <vt:lpstr>Deforestation</vt:lpstr>
      <vt:lpstr>Deforestation</vt:lpstr>
      <vt:lpstr>Negative Effects</vt:lpstr>
      <vt:lpstr>Fire</vt:lpstr>
      <vt:lpstr>Effects of Fire</vt:lpstr>
      <vt:lpstr>Questions pg. 115</vt:lpstr>
      <vt:lpstr>Changes in Lake Ecosystems</vt:lpstr>
      <vt:lpstr>Oligotrophic Lake</vt:lpstr>
      <vt:lpstr>Mesotrophic Lake</vt:lpstr>
      <vt:lpstr>Eutrophic Lake</vt:lpstr>
      <vt:lpstr>Water Pollution</vt:lpstr>
      <vt:lpstr>Indicators of Water Quality</vt:lpstr>
      <vt:lpstr>Biological Oxygen Demand (BOD)</vt:lpstr>
      <vt:lpstr>Question pg. 118</vt:lpstr>
      <vt:lpstr>Changes in Alberta Lakes</vt:lpstr>
      <vt:lpstr>Effects of Cottage Dwellers on Alberta Lakes</vt:lpstr>
      <vt:lpstr>Slide 19</vt:lpstr>
      <vt:lpstr>Slide 20</vt:lpstr>
      <vt:lpstr>Questions</vt:lpstr>
    </vt:vector>
  </TitlesOfParts>
  <Company>RDCRD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4.5 Changes in Ecosystems  pgs. 113 - 121</dc:title>
  <dc:creator>mcaine</dc:creator>
  <cp:lastModifiedBy>mcaine</cp:lastModifiedBy>
  <cp:revision>29</cp:revision>
  <dcterms:created xsi:type="dcterms:W3CDTF">2009-04-03T18:36:00Z</dcterms:created>
  <dcterms:modified xsi:type="dcterms:W3CDTF">2009-04-06T19:10:14Z</dcterms:modified>
</cp:coreProperties>
</file>