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85C3D-E862-46D6-BB19-2BC23DA8AD7B}" type="datetimeFigureOut">
              <a:rPr lang="en-CA" smtClean="0"/>
              <a:t>29/05/2013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2C437-ECAA-47D5-9C5B-2F65A59EF9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9434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2C437-ECAA-47D5-9C5B-2F65A59EF982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1178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-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2C437-ECAA-47D5-9C5B-2F65A59EF982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599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8F1D32-C24B-42C2-AF2E-B1BA9F0906C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F1D32-C24B-42C2-AF2E-B1BA9F0906C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F1D32-C24B-42C2-AF2E-B1BA9F0906C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F1D32-C24B-42C2-AF2E-B1BA9F0906C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F1D32-C24B-42C2-AF2E-B1BA9F0906C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F1D32-C24B-42C2-AF2E-B1BA9F0906C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F1D32-C24B-42C2-AF2E-B1BA9F0906C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F1D32-C24B-42C2-AF2E-B1BA9F0906C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F1D32-C24B-42C2-AF2E-B1BA9F0906C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8F1D32-C24B-42C2-AF2E-B1BA9F0906C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8F1D32-C24B-42C2-AF2E-B1BA9F0906C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8F1D32-C24B-42C2-AF2E-B1BA9F0906C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2E38AB-B3A9-473B-B2F7-2B17326E7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Competitive Inhibitors</a:t>
            </a:r>
          </a:p>
          <a:p>
            <a:r>
              <a:rPr lang="en-US" dirty="0" smtClean="0"/>
              <a:t>Competitive inhibitors resemble the substrate</a:t>
            </a:r>
          </a:p>
          <a:p>
            <a:r>
              <a:rPr lang="en-US" dirty="0" smtClean="0"/>
              <a:t>The inhibitor binds to the enzyme, preventing the enzyme from binding to the substrate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Factors Affecting Enzyme Reaction</a:t>
            </a: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02-C08-F06-BIO2030S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3581400"/>
            <a:ext cx="5486400" cy="2648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production of chemicals in our bodies (e.g. hormones) follows a metabolic pathway with enzymes helping along the way</a:t>
            </a:r>
          </a:p>
          <a:p>
            <a:r>
              <a:rPr lang="en-US" sz="2400" dirty="0" smtClean="0"/>
              <a:t>The production of chemicals in our body is regulated by our bodies need for that chemical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solidFill>
                  <a:schemeClr val="accent6"/>
                </a:solidFill>
              </a:rPr>
              <a:t>A) Feedback Inhibition </a:t>
            </a:r>
            <a:r>
              <a:rPr lang="en-US" sz="2400" dirty="0" smtClean="0"/>
              <a:t>– the inhibition (stopping) of an enzyme in a metabolic pathway by the final product of the pathway.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Enzyme Activity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final product binds to the </a:t>
            </a:r>
            <a:r>
              <a:rPr lang="en-US" sz="2400" smtClean="0"/>
              <a:t>regulatory site of </a:t>
            </a:r>
            <a:r>
              <a:rPr lang="en-US" sz="2400" dirty="0" smtClean="0"/>
              <a:t>the enzyme preventing it from binding to any more substrates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Enzyme Activity</a:t>
            </a:r>
            <a:endParaRPr lang="en-US" dirty="0"/>
          </a:p>
        </p:txBody>
      </p:sp>
      <p:pic>
        <p:nvPicPr>
          <p:cNvPr id="4" name="Picture 3" descr="S02-C08-F07-BIO2030S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819400"/>
            <a:ext cx="7080279" cy="29718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B) Precursor activity </a:t>
            </a:r>
            <a:r>
              <a:rPr lang="en-US" dirty="0" smtClean="0"/>
              <a:t>– the activation of the last enzyme in a metabolic pathway by the initial substrate</a:t>
            </a:r>
          </a:p>
          <a:p>
            <a:r>
              <a:rPr lang="en-US" dirty="0" smtClean="0"/>
              <a:t>This occurs to help speed up the reaction when there is a build up of the initial substrate</a:t>
            </a:r>
          </a:p>
          <a:p>
            <a:r>
              <a:rPr lang="en-US" dirty="0" smtClean="0"/>
              <a:t>The binding of the initial substrate to the enzyme improves the enzyme-substrate fit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600" dirty="0" smtClean="0"/>
              <a:t>Note: both feedback inhibition and precursor activity involve molecules binding to the regulatory sight of the enzyme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Enzyme Activity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4846" y="4343400"/>
            <a:ext cx="8229600" cy="4525963"/>
          </a:xfrm>
        </p:spPr>
        <p:txBody>
          <a:bodyPr/>
          <a:lstStyle/>
          <a:p>
            <a:r>
              <a:rPr lang="en-US" dirty="0" smtClean="0"/>
              <a:t>Both feedback inhibition and precursor activity are called </a:t>
            </a:r>
            <a:r>
              <a:rPr lang="en-US" dirty="0" smtClean="0">
                <a:solidFill>
                  <a:srgbClr val="FF0000"/>
                </a:solidFill>
              </a:rPr>
              <a:t>allosteric activities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Allosteric activity</a:t>
            </a:r>
            <a:r>
              <a:rPr lang="en-US" dirty="0" smtClean="0"/>
              <a:t> is a change in an enzyme caused by the binding of a molecule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Enzyme Activity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02-C08-F09-BIO2030S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297790"/>
            <a:ext cx="7543800" cy="30490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questions 1-3 and 5 </a:t>
            </a:r>
            <a:endParaRPr lang="en-US" dirty="0" smtClean="0"/>
          </a:p>
          <a:p>
            <a:r>
              <a:rPr lang="en-US" dirty="0" smtClean="0"/>
              <a:t>page 258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Chemical reactions are continually occurring in our bodies to keep us alive.</a:t>
            </a:r>
          </a:p>
          <a:p>
            <a:r>
              <a:rPr lang="en-US" dirty="0" smtClean="0"/>
              <a:t>These chemical reactions must occur at low temperatures so that cells in our body are not damaged.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Catalysts</a:t>
            </a:r>
            <a:r>
              <a:rPr lang="en-US" dirty="0" smtClean="0"/>
              <a:t> – are chemicals that increase the rate of reactions without increasing the temperature or changing the substance being made</a:t>
            </a:r>
          </a:p>
          <a:p>
            <a:r>
              <a:rPr lang="en-US" dirty="0" smtClean="0"/>
              <a:t>Proteins in our bodies that act as catalysts are called </a:t>
            </a:r>
            <a:r>
              <a:rPr lang="en-US" dirty="0" smtClean="0">
                <a:solidFill>
                  <a:schemeClr val="accent3"/>
                </a:solidFill>
              </a:rPr>
              <a:t>enzymes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657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Enzymes also help reactions occur at a lower energy level.</a:t>
            </a:r>
          </a:p>
          <a:p>
            <a:r>
              <a:rPr lang="en-US" sz="2400" dirty="0" smtClean="0"/>
              <a:t>Enzymes are not changed during a reaction.</a:t>
            </a:r>
          </a:p>
          <a:p>
            <a:r>
              <a:rPr lang="en-US" sz="2400" dirty="0" smtClean="0"/>
              <a:t>Enzymes can be identified by an “</a:t>
            </a:r>
            <a:r>
              <a:rPr lang="en-US" sz="2400" dirty="0" err="1" smtClean="0"/>
              <a:t>ase</a:t>
            </a:r>
            <a:r>
              <a:rPr lang="en-US" sz="2400" dirty="0" smtClean="0"/>
              <a:t>” ending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i.e</a:t>
            </a:r>
            <a:r>
              <a:rPr lang="en-US" sz="2400" dirty="0" smtClean="0"/>
              <a:t> protease, lipase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 cont . .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02-C08-F01-BIO2030S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828800"/>
            <a:ext cx="473731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01447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structure the enzyme binds to is called the substrate.</a:t>
            </a:r>
          </a:p>
          <a:p>
            <a:r>
              <a:rPr lang="en-US" sz="2400" dirty="0" smtClean="0"/>
              <a:t>The area on the enzyme where the substrate binds is called the </a:t>
            </a:r>
            <a:r>
              <a:rPr lang="en-US" sz="2400" dirty="0" smtClean="0">
                <a:solidFill>
                  <a:schemeClr val="accent3"/>
                </a:solidFill>
              </a:rPr>
              <a:t>active site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There is a different active site for every enzyme – substrate combination</a:t>
            </a:r>
          </a:p>
          <a:p>
            <a:r>
              <a:rPr lang="en-US" sz="2400" dirty="0" smtClean="0"/>
              <a:t>Once the substrate is bound the enzyme then helps to change the substrate into the product.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 cont . .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02-C08-F02-BIO2030S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4419600"/>
            <a:ext cx="53054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Cofactors and coenzymes are enzyme helpers.</a:t>
            </a:r>
          </a:p>
          <a:p>
            <a:r>
              <a:rPr lang="en-US" dirty="0" smtClean="0"/>
              <a:t>They help the enzyme bind to the substrate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Cofactors</a:t>
            </a:r>
            <a:r>
              <a:rPr lang="en-US" dirty="0" smtClean="0"/>
              <a:t> are inorganic – iron, zinc, potassium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Coenzymes</a:t>
            </a:r>
            <a:r>
              <a:rPr lang="en-US" dirty="0" smtClean="0"/>
              <a:t> are organic – made from vitamins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 helpers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pH</a:t>
            </a:r>
          </a:p>
          <a:p>
            <a:r>
              <a:rPr lang="en-US" dirty="0" smtClean="0"/>
              <a:t>different enzymes function the best at different pH levels, there is a range for each enzyme</a:t>
            </a:r>
          </a:p>
          <a:p>
            <a:r>
              <a:rPr lang="en-US" dirty="0" smtClean="0"/>
              <a:t>if the solution is too acidic (high H+ levels), or too basic (high OH - ) the hydrogen bonds that determine the enzymes structure will change.</a:t>
            </a:r>
          </a:p>
          <a:p>
            <a:r>
              <a:rPr lang="en-US" dirty="0" smtClean="0"/>
              <a:t>a change in enzyme structure will affect its function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Factors Affecting Enzyme Reactions</a:t>
            </a: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02-C08-F03-BIO2030S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533400"/>
            <a:ext cx="5715000" cy="569138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Substrate Molecule Concentration</a:t>
            </a:r>
          </a:p>
          <a:p>
            <a:r>
              <a:rPr lang="en-US" sz="2400" dirty="0" smtClean="0"/>
              <a:t>The greater the number of substrates the greater the number of interactions (more substrates will bind with enzymes)</a:t>
            </a:r>
          </a:p>
          <a:p>
            <a:r>
              <a:rPr lang="en-US" sz="2400" dirty="0" smtClean="0"/>
              <a:t>This increase will plateau </a:t>
            </a:r>
          </a:p>
          <a:p>
            <a:pPr>
              <a:buNone/>
            </a:pPr>
            <a:r>
              <a:rPr lang="en-US" sz="2400" dirty="0" smtClean="0"/>
              <a:t>	when all of the enzymes </a:t>
            </a:r>
          </a:p>
          <a:p>
            <a:pPr>
              <a:buNone/>
            </a:pPr>
            <a:r>
              <a:rPr lang="en-US" sz="2400" dirty="0" smtClean="0"/>
              <a:t>	are bound to a substrate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Factors Affecting Enzyme Reactions</a:t>
            </a: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02-C08-F04-BIO2030S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895600"/>
            <a:ext cx="35814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419600" cy="46908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/>
                </a:solidFill>
              </a:rPr>
              <a:t>Temperature</a:t>
            </a:r>
          </a:p>
          <a:p>
            <a:r>
              <a:rPr lang="en-US" sz="2400" dirty="0" smtClean="0"/>
              <a:t>As the temperature increases the number of substrate – enzyme interactions increase and more products are made</a:t>
            </a:r>
          </a:p>
          <a:p>
            <a:r>
              <a:rPr lang="en-US" sz="2400" dirty="0" smtClean="0"/>
              <a:t>In humans the temperature cannot exceed 37</a:t>
            </a:r>
            <a:r>
              <a:rPr lang="en-US" sz="2400" baseline="30000" dirty="0" smtClean="0"/>
              <a:t>◦ </a:t>
            </a:r>
            <a:r>
              <a:rPr lang="en-US" sz="2400" dirty="0" smtClean="0"/>
              <a:t> - why do you think this is the case?</a:t>
            </a:r>
          </a:p>
          <a:p>
            <a:r>
              <a:rPr lang="en-US" sz="2400" dirty="0" smtClean="0"/>
              <a:t>too much heat will cause </a:t>
            </a:r>
            <a:r>
              <a:rPr lang="en-US" sz="2400" dirty="0" err="1" smtClean="0"/>
              <a:t>denaturation</a:t>
            </a:r>
            <a:r>
              <a:rPr lang="en-US" sz="2400" dirty="0" smtClean="0"/>
              <a:t> of the enzyme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Factors Affecting Enzyme Reaction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295400"/>
            <a:ext cx="8305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02-C08-F05-BIO2030S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752600"/>
            <a:ext cx="383911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8571</TotalTime>
  <Words>561</Words>
  <Application>Microsoft Office PowerPoint</Application>
  <PresentationFormat>On-screen Show (4:3)</PresentationFormat>
  <Paragraphs>65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Enzymes</vt:lpstr>
      <vt:lpstr>Enzymes</vt:lpstr>
      <vt:lpstr>Enzymes cont . . </vt:lpstr>
      <vt:lpstr>Enzymes cont . . </vt:lpstr>
      <vt:lpstr>Enzymes helpers</vt:lpstr>
      <vt:lpstr>Factors Affecting Enzyme Reactions</vt:lpstr>
      <vt:lpstr>pH</vt:lpstr>
      <vt:lpstr>Factors Affecting Enzyme Reactions</vt:lpstr>
      <vt:lpstr>Factors Affecting Enzyme Reaction</vt:lpstr>
      <vt:lpstr>Factors Affecting Enzyme Reaction</vt:lpstr>
      <vt:lpstr>Regulation of Enzyme Activity</vt:lpstr>
      <vt:lpstr>Regulation of Enzyme Activity</vt:lpstr>
      <vt:lpstr>Regulation of Enzyme Activity</vt:lpstr>
      <vt:lpstr>Regulation of Enzyme Activity</vt:lpstr>
      <vt:lpstr>Review</vt:lpstr>
    </vt:vector>
  </TitlesOfParts>
  <Company>RDCRD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tsola</dc:creator>
  <cp:lastModifiedBy>Gerry-Lynn Borys</cp:lastModifiedBy>
  <cp:revision>46</cp:revision>
  <dcterms:created xsi:type="dcterms:W3CDTF">2008-06-02T16:46:03Z</dcterms:created>
  <dcterms:modified xsi:type="dcterms:W3CDTF">2013-06-03T14:29:23Z</dcterms:modified>
</cp:coreProperties>
</file>