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C41770B-ACD7-4941-A139-7ACA6D5F540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88168E2-CB01-4B9F-AA0C-35145603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56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7CCA29-7073-4F4F-BA23-143A0350E1D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437316/student_view0/chapter44/animations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9.2 pages: 288-291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Gas Exchange and Transport</a:t>
            </a:r>
            <a:endParaRPr lang="en-US" sz="4800" dirty="0"/>
          </a:p>
        </p:txBody>
      </p:sp>
      <p:pic>
        <p:nvPicPr>
          <p:cNvPr id="4" name="Picture 7" descr="http://www.cartoonstock.com/lowres/dcr0274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52399"/>
            <a:ext cx="4207437" cy="368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solidFill>
                  <a:schemeClr val="folHlink"/>
                </a:solidFill>
                <a:cs typeface="Times New Roman" pitchFamily="18" charset="0"/>
              </a:rPr>
              <a:t>Hemoglobin</a:t>
            </a:r>
            <a:r>
              <a:rPr lang="en-CA" dirty="0" smtClean="0">
                <a:solidFill>
                  <a:schemeClr val="folHlink"/>
                </a:solidFill>
                <a:cs typeface="Times New Roman" pitchFamily="18" charset="0"/>
              </a:rPr>
              <a:t> as a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CA" dirty="0" smtClean="0">
                <a:cs typeface="Times New Roman" pitchFamily="18" charset="0"/>
              </a:rPr>
              <a:t>Carbonic acid </a:t>
            </a:r>
            <a:r>
              <a:rPr lang="en-US" dirty="0" smtClean="0">
                <a:cs typeface="Times New Roman" pitchFamily="18" charset="0"/>
              </a:rPr>
              <a:t>H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CO</a:t>
            </a:r>
            <a:r>
              <a:rPr lang="en-US" baseline="-25000" dirty="0" smtClean="0">
                <a:cs typeface="Times New Roman" pitchFamily="18" charset="0"/>
              </a:rPr>
              <a:t>3</a:t>
            </a:r>
            <a:r>
              <a:rPr lang="en-CA" dirty="0" smtClean="0">
                <a:cs typeface="Times New Roman" pitchFamily="18" charset="0"/>
              </a:rPr>
              <a:t> dissociated into H</a:t>
            </a:r>
            <a:r>
              <a:rPr lang="en-CA" baseline="30000" dirty="0" smtClean="0">
                <a:cs typeface="Times New Roman" pitchFamily="18" charset="0"/>
              </a:rPr>
              <a:t>+</a:t>
            </a:r>
            <a:r>
              <a:rPr lang="en-CA" dirty="0" smtClean="0">
                <a:cs typeface="Times New Roman" pitchFamily="18" charset="0"/>
              </a:rPr>
              <a:t> and HCO</a:t>
            </a:r>
            <a:r>
              <a:rPr lang="en-CA" baseline="-25000" dirty="0" smtClean="0">
                <a:cs typeface="Times New Roman" pitchFamily="18" charset="0"/>
              </a:rPr>
              <a:t>3</a:t>
            </a:r>
            <a:r>
              <a:rPr lang="en-CA" dirty="0" smtClean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CA" dirty="0" err="1" smtClean="0">
                <a:cs typeface="Times New Roman" pitchFamily="18" charset="0"/>
              </a:rPr>
              <a:t>Hemoglobin</a:t>
            </a:r>
            <a:r>
              <a:rPr lang="en-CA" dirty="0" smtClean="0">
                <a:cs typeface="Times New Roman" pitchFamily="18" charset="0"/>
              </a:rPr>
              <a:t> picks up the H</a:t>
            </a:r>
            <a:r>
              <a:rPr lang="en-CA" baseline="30000" dirty="0" smtClean="0">
                <a:cs typeface="Times New Roman" pitchFamily="18" charset="0"/>
              </a:rPr>
              <a:t>+</a:t>
            </a:r>
            <a:r>
              <a:rPr lang="en-CA" dirty="0" smtClean="0">
                <a:cs typeface="Times New Roman" pitchFamily="18" charset="0"/>
              </a:rPr>
              <a:t> ions, working to maintain the bloods pH levels</a:t>
            </a:r>
          </a:p>
          <a:p>
            <a:pPr>
              <a:lnSpc>
                <a:spcPct val="90000"/>
              </a:lnSpc>
            </a:pPr>
            <a:r>
              <a:rPr lang="en-CA" dirty="0" smtClean="0">
                <a:cs typeface="Times New Roman" pitchFamily="18" charset="0"/>
              </a:rPr>
              <a:t>When the </a:t>
            </a:r>
            <a:r>
              <a:rPr lang="en-CA" dirty="0" err="1" smtClean="0">
                <a:cs typeface="Times New Roman" pitchFamily="18" charset="0"/>
              </a:rPr>
              <a:t>hemoglobin</a:t>
            </a:r>
            <a:r>
              <a:rPr lang="en-CA" dirty="0" smtClean="0">
                <a:cs typeface="Times New Roman" pitchFamily="18" charset="0"/>
              </a:rPr>
              <a:t> reaches the lungs H</a:t>
            </a:r>
            <a:r>
              <a:rPr lang="en-CA" baseline="30000" dirty="0" smtClean="0">
                <a:cs typeface="Times New Roman" pitchFamily="18" charset="0"/>
              </a:rPr>
              <a:t>+</a:t>
            </a:r>
            <a:r>
              <a:rPr lang="en-CA" dirty="0" smtClean="0">
                <a:cs typeface="Times New Roman" pitchFamily="18" charset="0"/>
              </a:rPr>
              <a:t> is replaced by 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endParaRPr lang="en-CA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The H</a:t>
            </a:r>
            <a:r>
              <a:rPr lang="en-CA" baseline="30000" dirty="0" smtClean="0">
                <a:cs typeface="Times New Roman" pitchFamily="18" charset="0"/>
              </a:rPr>
              <a:t>+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is converted back into an acid which quickly dissociated into CO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and H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O , this increase in CO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concentration is released into the lungs and exhale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1017077"/>
            <a:ext cx="6172200" cy="540013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56391" y="533400"/>
            <a:ext cx="6360120" cy="6324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Dalton’s Law of Partial Pressure</a:t>
            </a:r>
          </a:p>
          <a:p>
            <a:pPr>
              <a:buNone/>
            </a:pPr>
            <a:r>
              <a:rPr lang="en-CA" b="1" smtClean="0">
                <a:solidFill>
                  <a:srgbClr val="FF0000"/>
                </a:solidFill>
              </a:rPr>
              <a:t>   </a:t>
            </a:r>
            <a:r>
              <a:rPr lang="en-CA" smtClean="0"/>
              <a:t>Each </a:t>
            </a:r>
            <a:r>
              <a:rPr lang="en-CA" dirty="0" smtClean="0"/>
              <a:t>gas in a mixture exerts it’s own pressure, which is proportional to the total volume (of the mixture)</a:t>
            </a:r>
          </a:p>
          <a:p>
            <a:r>
              <a:rPr lang="en-US" dirty="0" smtClean="0"/>
              <a:t>Gases diffuse from an area of high partial pressure to an area of lower partial pressure</a:t>
            </a:r>
          </a:p>
          <a:p>
            <a:r>
              <a:rPr lang="en-US" dirty="0" smtClean="0"/>
              <a:t>The highest partial pressure of oxygen is found in atmospheric air.</a:t>
            </a:r>
          </a:p>
          <a:p>
            <a:r>
              <a:rPr lang="en-US" dirty="0" smtClean="0"/>
              <a:t>Oxygen diffuses from the air (21.2 </a:t>
            </a:r>
            <a:r>
              <a:rPr lang="en-US" dirty="0" err="1" smtClean="0"/>
              <a:t>kPa</a:t>
            </a:r>
            <a:r>
              <a:rPr lang="en-US" dirty="0" smtClean="0"/>
              <a:t>) into the lungs (13.3 </a:t>
            </a:r>
            <a:r>
              <a:rPr lang="en-US" dirty="0" err="1" smtClean="0"/>
              <a:t>kPa</a:t>
            </a:r>
            <a:r>
              <a:rPr lang="en-US" dirty="0" smtClean="0"/>
              <a:t> for the alveoli)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02-C09-F01-BIO2030S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066800"/>
            <a:ext cx="3581400" cy="48954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53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smtClean="0">
                <a:cs typeface="Times New Roman" pitchFamily="18" charset="0"/>
              </a:rPr>
              <a:t>Gas moves from high pressure to </a:t>
            </a:r>
          </a:p>
          <a:p>
            <a:r>
              <a:rPr lang="en-CA" sz="2800" dirty="0" smtClean="0">
                <a:cs typeface="Times New Roman" pitchFamily="18" charset="0"/>
              </a:rPr>
              <a:t>low pressure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cs typeface="Times New Roman" pitchFamily="18" charset="0"/>
              </a:rPr>
              <a:t>High pressure of O</a:t>
            </a:r>
            <a:r>
              <a:rPr lang="en-CA" sz="2800" baseline="-25000" dirty="0" smtClean="0">
                <a:cs typeface="Times New Roman" pitchFamily="18" charset="0"/>
              </a:rPr>
              <a:t>2</a:t>
            </a:r>
            <a:r>
              <a:rPr lang="en-CA" sz="2800" dirty="0" smtClean="0">
                <a:cs typeface="Times New Roman" pitchFamily="18" charset="0"/>
              </a:rPr>
              <a:t> in your arteries moves </a:t>
            </a:r>
          </a:p>
          <a:p>
            <a:r>
              <a:rPr lang="en-CA" sz="2800" dirty="0" smtClean="0">
                <a:cs typeface="Times New Roman" pitchFamily="18" charset="0"/>
              </a:rPr>
              <a:t>	into your body cells (Arteries 12.6 </a:t>
            </a:r>
            <a:r>
              <a:rPr lang="en-CA" sz="2800" dirty="0" err="1" smtClean="0">
                <a:cs typeface="Times New Roman" pitchFamily="18" charset="0"/>
              </a:rPr>
              <a:t>kPa</a:t>
            </a:r>
            <a:r>
              <a:rPr lang="en-CA" sz="2800" dirty="0" smtClean="0">
                <a:cs typeface="Times New Roman" pitchFamily="18" charset="0"/>
              </a:rPr>
              <a:t> of O</a:t>
            </a:r>
            <a:r>
              <a:rPr lang="en-CA" sz="2800" baseline="-25000" dirty="0" smtClean="0">
                <a:cs typeface="Times New Roman" pitchFamily="18" charset="0"/>
              </a:rPr>
              <a:t>2)</a:t>
            </a:r>
            <a:r>
              <a:rPr lang="en-CA" sz="2800" dirty="0" smtClean="0">
                <a:cs typeface="Times New Roman" pitchFamily="18" charset="0"/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cs typeface="Times New Roman" pitchFamily="18" charset="0"/>
              </a:rPr>
              <a:t>High pressure of CO</a:t>
            </a:r>
            <a:r>
              <a:rPr lang="en-CA" sz="1400" dirty="0" smtClean="0">
                <a:cs typeface="Times New Roman" pitchFamily="18" charset="0"/>
              </a:rPr>
              <a:t>2</a:t>
            </a:r>
            <a:r>
              <a:rPr lang="en-CA" sz="2800" dirty="0" smtClean="0">
                <a:cs typeface="Times New Roman" pitchFamily="18" charset="0"/>
              </a:rPr>
              <a:t> in your body cells so it moves into your veins (Veins 5.3 </a:t>
            </a:r>
            <a:r>
              <a:rPr lang="en-CA" sz="2800" dirty="0" err="1" smtClean="0">
                <a:cs typeface="Times New Roman" pitchFamily="18" charset="0"/>
              </a:rPr>
              <a:t>kPa</a:t>
            </a:r>
            <a:r>
              <a:rPr lang="en-CA" sz="2800" dirty="0" smtClean="0">
                <a:cs typeface="Times New Roman" pitchFamily="18" charset="0"/>
              </a:rPr>
              <a:t> of O</a:t>
            </a:r>
            <a:r>
              <a:rPr lang="en-CA" sz="2800" baseline="-25000" dirty="0" smtClean="0">
                <a:cs typeface="Times New Roman" pitchFamily="18" charset="0"/>
              </a:rPr>
              <a:t>2</a:t>
            </a:r>
            <a:r>
              <a:rPr lang="en-CA" sz="2800" dirty="0" smtClean="0"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CA" sz="2800" b="1" i="1" dirty="0" smtClean="0">
                <a:latin typeface="Arial" pitchFamily="34" charset="0"/>
                <a:cs typeface="Arial" pitchFamily="34" charset="0"/>
              </a:rPr>
              <a:t>Oxygen moves from the capillaries into the cells to supply the tissue with oxygen</a:t>
            </a:r>
            <a:r>
              <a:rPr lang="en-CA" sz="2800" dirty="0" smtClean="0"/>
              <a:t> </a:t>
            </a:r>
          </a:p>
        </p:txBody>
      </p:sp>
      <p:pic>
        <p:nvPicPr>
          <p:cNvPr id="5" name="Picture 2" descr="http://www.mhhe.com/biosci/esp/2002_general/Esp/folder_structure/ab/m1/s7/assets/images/abm1s7_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61252"/>
          <a:stretch>
            <a:fillRect/>
          </a:stretch>
        </p:blipFill>
        <p:spPr bwMode="auto">
          <a:xfrm>
            <a:off x="1371600" y="5091139"/>
            <a:ext cx="5410200" cy="166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from the atmosphere</a:t>
            </a:r>
            <a:r>
              <a:rPr lang="en-US" dirty="0" smtClean="0">
                <a:sym typeface="Wingdings" pitchFamily="2" charset="2"/>
              </a:rPr>
              <a:t> alveoli blood</a:t>
            </a:r>
            <a:endParaRPr lang="en-US" dirty="0" smtClean="0"/>
          </a:p>
          <a:p>
            <a:r>
              <a:rPr lang="en-US" dirty="0" smtClean="0"/>
              <a:t>Hemoglobin – the oxygen carrying molecule in red blood cells</a:t>
            </a:r>
          </a:p>
          <a:p>
            <a:r>
              <a:rPr lang="en-US" dirty="0" smtClean="0"/>
              <a:t>When oxygen dissolves into the plasma, hemoglobin forms a weak bond with the oxygen molecule to form </a:t>
            </a:r>
            <a:r>
              <a:rPr lang="en-US" dirty="0" err="1" smtClean="0"/>
              <a:t>oxyhemoglobin</a:t>
            </a:r>
            <a:endParaRPr lang="en-US" dirty="0" smtClean="0"/>
          </a:p>
          <a:p>
            <a:r>
              <a:rPr lang="en-US" dirty="0" smtClean="0"/>
              <a:t>This can allow the blood to carry 20 </a:t>
            </a:r>
            <a:r>
              <a:rPr lang="en-US" dirty="0" err="1" smtClean="0"/>
              <a:t>mL</a:t>
            </a:r>
            <a:r>
              <a:rPr lang="en-US" dirty="0" smtClean="0"/>
              <a:t> of oxygen per 100 </a:t>
            </a:r>
            <a:r>
              <a:rPr lang="en-US" dirty="0" err="1" smtClean="0"/>
              <a:t>mL</a:t>
            </a:r>
            <a:r>
              <a:rPr lang="en-US" dirty="0" smtClean="0"/>
              <a:t> of blood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25963"/>
          </a:xfrm>
        </p:spPr>
        <p:txBody>
          <a:bodyPr/>
          <a:lstStyle/>
          <a:p>
            <a:r>
              <a:rPr lang="en-US" dirty="0" smtClean="0"/>
              <a:t>Blood diffusing into the capillaries from the lungs drops pressure to about 5.3 </a:t>
            </a:r>
            <a:r>
              <a:rPr lang="en-US" dirty="0" err="1" smtClean="0"/>
              <a:t>kPa</a:t>
            </a:r>
            <a:r>
              <a:rPr lang="en-US" dirty="0" smtClean="0"/>
              <a:t> from about 13.3 </a:t>
            </a:r>
            <a:r>
              <a:rPr lang="en-US" dirty="0" err="1" smtClean="0"/>
              <a:t>kPa</a:t>
            </a:r>
            <a:r>
              <a:rPr lang="en-US" dirty="0" smtClean="0"/>
              <a:t> in the lungs</a:t>
            </a:r>
          </a:p>
          <a:p>
            <a:r>
              <a:rPr lang="en-US" dirty="0" smtClean="0"/>
              <a:t>This drop in partial pressure causes the dissociation, or split, of oxygen from the hemoglobin and oxygen diffuses into the tissues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S:\Science\Resources\Biology 20\B20 New Text Images\BIO2030\attachments\BIO20_text art\S02-C09-F02-BIO2030S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47800"/>
            <a:ext cx="6786563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7091363" y="1468582"/>
            <a:ext cx="2052637" cy="446276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000" dirty="0">
                <a:cs typeface="Times New Roman" pitchFamily="18" charset="0"/>
              </a:rPr>
              <a:t>Partial pressures/ diffusion of oxygen/ carbon dioxide:</a:t>
            </a:r>
            <a:endParaRPr lang="en-US" sz="2000" dirty="0">
              <a:cs typeface="Times New Roman" pitchFamily="18" charset="0"/>
              <a:hlinkClick r:id="rId3"/>
            </a:endParaRPr>
          </a:p>
          <a:p>
            <a:pPr eaLnBrk="0" hangingPunct="0"/>
            <a:r>
              <a:rPr lang="en-US" sz="2000" dirty="0">
                <a:cs typeface="Times New Roman" pitchFamily="18" charset="0"/>
                <a:hlinkClick r:id="rId3"/>
              </a:rPr>
              <a:t>http://highered.mcgraw-hill.com/sites/0072437316/student_view0/chapter44/animations.html#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Dioxide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27% of CO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 is carried in red blood cells</a:t>
            </a:r>
            <a:endParaRPr lang="en-CA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64% of CO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 is converted by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carbonic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anhydrase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to carbonic acid H</a:t>
            </a:r>
            <a:r>
              <a:rPr lang="en-CA" baseline="-25000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CO</a:t>
            </a:r>
            <a:r>
              <a:rPr lang="en-US" baseline="-25000" dirty="0" smtClean="0">
                <a:solidFill>
                  <a:srgbClr val="C00000"/>
                </a:solidFill>
                <a:cs typeface="Times New Roman" pitchFamily="18" charset="0"/>
              </a:rPr>
              <a:t>3</a:t>
            </a:r>
            <a:endParaRPr lang="en-CA" baseline="-250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9 % is in the plasma</a:t>
            </a:r>
            <a:endParaRPr lang="en-CA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converting CO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into carbonic acid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(H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decreases the concentration of CO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in the blood so that </a:t>
            </a:r>
            <a:r>
              <a:rPr lang="en-C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CA" baseline="-25000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will continue to move into the blood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. . BUT . . it decrease the pH which can be potentially deadly</a:t>
            </a:r>
            <a:r>
              <a:rPr lang="en-CA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S:\Science\Resources\Biology 20\B20 New Text Images\BIO2030\attachments\BIO20_text art\S02-C09-F03-BIO2030S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6492" y="1600200"/>
            <a:ext cx="5318209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175</TotalTime>
  <Words>360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Trek</vt:lpstr>
      <vt:lpstr>9.2 pages: 288-291</vt:lpstr>
      <vt:lpstr>PowerPoint Presentation</vt:lpstr>
      <vt:lpstr>PowerPoint Presentation</vt:lpstr>
      <vt:lpstr>PowerPoint Presentation</vt:lpstr>
      <vt:lpstr>Oxygen Transport</vt:lpstr>
      <vt:lpstr>PowerPoint Presentation</vt:lpstr>
      <vt:lpstr>PowerPoint Presentation</vt:lpstr>
      <vt:lpstr>Carbon Dioxide Transport</vt:lpstr>
      <vt:lpstr>PowerPoint Presentation</vt:lpstr>
      <vt:lpstr>Hemoglobin as a Buffer</vt:lpstr>
      <vt:lpstr>PowerPoint Presentation</vt:lpstr>
      <vt:lpstr>PowerPoint Presentation</vt:lpstr>
    </vt:vector>
  </TitlesOfParts>
  <Company>RDCRD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9.2 pages: 288-291</dc:title>
  <dc:creator>mcaine</dc:creator>
  <cp:lastModifiedBy>Gerry-Lynn Borys</cp:lastModifiedBy>
  <cp:revision>18</cp:revision>
  <cp:lastPrinted>2015-05-06T18:50:14Z</cp:lastPrinted>
  <dcterms:created xsi:type="dcterms:W3CDTF">2008-11-24T21:33:11Z</dcterms:created>
  <dcterms:modified xsi:type="dcterms:W3CDTF">2015-05-06T19:39:03Z</dcterms:modified>
</cp:coreProperties>
</file>