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8" r:id="rId7"/>
    <p:sldId id="261" r:id="rId8"/>
    <p:sldId id="281" r:id="rId9"/>
    <p:sldId id="278" r:id="rId10"/>
    <p:sldId id="279" r:id="rId11"/>
    <p:sldId id="280" r:id="rId12"/>
    <p:sldId id="267" r:id="rId13"/>
    <p:sldId id="282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89C7B-487C-47C9-9BBF-AE081961600B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2E14C-F551-479F-86FE-E3A2072C6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E14C-F551-479F-86FE-E3A2072C61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1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C4F0E-F2E5-4CD8-8293-988F18CF85E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defTabSz="928688"/>
            <a:fld id="{CE12C660-9B55-4E36-9133-AE086BCBDD80}" type="slidenum">
              <a:rPr lang="en-CA" sz="1200">
                <a:latin typeface="Calibri" pitchFamily="34" charset="0"/>
              </a:rPr>
              <a:pPr algn="r" defTabSz="928688"/>
              <a:t>13</a:t>
            </a:fld>
            <a:endParaRPr lang="en-CA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8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7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3289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3296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8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9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0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1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2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3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4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5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8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1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2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3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4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5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6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7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1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4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5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6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7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8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9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0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1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2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3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4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5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6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7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9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0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1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2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3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4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5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6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7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0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1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2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3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4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5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6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7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8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0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1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2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3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4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5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6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7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8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7" name="Rectangle 105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178" name="Rectangle 106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179" name="Rectangle 10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BF3189DD-B321-4867-A280-FC87570E6B9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3292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291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2" grpId="0" animBg="1" autoUpdateAnimBg="0"/>
      <p:bldP spid="3291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E2A8-2DF3-427F-B1B1-95B2FB212AD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014A6-25B1-4B8A-9429-70AFCF154FB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87227B20-A922-4DF0-9384-AAD575282B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6689-50B7-4247-86EC-89535654F8C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EB17-3F06-473E-BE40-9EB96A7FFC4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F7533-F73A-4460-8AC8-9CB5ED8BFBE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3C94-FADB-474A-8424-4B18E0A47B7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A21F-4C44-45DA-B3BC-D11DA4A92D5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4DEB-010F-4C2A-BD6D-6CD6054CE2B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9103-64EA-41B9-BE31-035DB5B7B0F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EBBF-BAD9-4EFD-AE03-0FE12668D94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246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8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5A56DD4F-177D-4BE7-A302-55B4BA95067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health/diseasesandconditions/allerg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airinfonow.org/html/lungattack/lungplay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leonardo\users\staff\mcaine\Bio%2020%20New%2007\Unit%20B\Discovery%20video%20clips\The_Human_Respiratory_System.as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Regulation </a:t>
            </a:r>
            <a:r>
              <a:rPr lang="en-CA" dirty="0" smtClean="0"/>
              <a:t>of  </a:t>
            </a:r>
            <a:r>
              <a:rPr lang="en-CA" dirty="0"/>
              <a:t>Breathing </a:t>
            </a:r>
            <a:r>
              <a:rPr lang="en-CA" dirty="0" smtClean="0"/>
              <a:t>Movement 9.3 pg 292-297</a:t>
            </a:r>
            <a:endParaRPr lang="en-CA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Chapter 12</a:t>
            </a:r>
          </a:p>
        </p:txBody>
      </p:sp>
      <p:pic>
        <p:nvPicPr>
          <p:cNvPr id="31748" name="Picture 4" descr="respi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4000500" cy="373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factors that play a role in the lungs ventilation are:</a:t>
            </a:r>
          </a:p>
          <a:p>
            <a:r>
              <a:rPr lang="en-US" dirty="0" smtClean="0"/>
              <a:t>Increased CO</a:t>
            </a:r>
            <a:r>
              <a:rPr lang="en-US" sz="1600" dirty="0" smtClean="0"/>
              <a:t>2</a:t>
            </a:r>
            <a:r>
              <a:rPr lang="en-US" dirty="0" smtClean="0"/>
              <a:t>, and increase H+, decreased O</a:t>
            </a:r>
            <a:r>
              <a:rPr lang="en-US" sz="1600" dirty="0" smtClean="0"/>
              <a:t>2</a:t>
            </a:r>
          </a:p>
          <a:p>
            <a:pPr>
              <a:buNone/>
            </a:pP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3-C09-F03-BIO2030S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102497"/>
            <a:ext cx="4781718" cy="575550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Body’s Response to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folHlink"/>
                </a:solidFill>
                <a:cs typeface="Times New Roman" pitchFamily="18" charset="0"/>
              </a:rPr>
              <a:t>Disorders of the Respiratory System</a:t>
            </a:r>
            <a:r>
              <a:rPr lang="en-CA" dirty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All disorders decrease the oxygen delivery to the tissues</a:t>
            </a:r>
            <a:r>
              <a:rPr lang="en-US" sz="2800" dirty="0">
                <a:cs typeface="Times New Roman" pitchFamily="18" charset="0"/>
              </a:rPr>
              <a:t>, in your text read pages </a:t>
            </a:r>
            <a:r>
              <a:rPr lang="en-US" sz="2800" dirty="0" smtClean="0">
                <a:cs typeface="Times New Roman" pitchFamily="18" charset="0"/>
              </a:rPr>
              <a:t>294 - 296 </a:t>
            </a:r>
            <a:r>
              <a:rPr lang="en-US" sz="2800" dirty="0">
                <a:cs typeface="Times New Roman" pitchFamily="18" charset="0"/>
              </a:rPr>
              <a:t>and write at least two sentences describing the following;</a:t>
            </a:r>
            <a:endParaRPr lang="en-CA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Bronchitis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Bronchial Asthma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Emphysema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Lung Cancer</a:t>
            </a:r>
            <a:r>
              <a:rPr lang="en-CA" sz="2800" dirty="0"/>
              <a:t> 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- answer questions 1-6 </a:t>
            </a:r>
            <a:r>
              <a:rPr lang="en-US" sz="2800" dirty="0" smtClean="0"/>
              <a:t>p 297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456084"/>
            <a:ext cx="8183562" cy="571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II.) Disorders of the Respiratory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876300"/>
            <a:ext cx="4536504" cy="3505200"/>
          </a:xfrm>
        </p:spPr>
        <p:txBody>
          <a:bodyPr lIns="182880" tIns="91440">
            <a:normAutofit/>
          </a:bodyPr>
          <a:lstStyle/>
          <a:p>
            <a:pPr marL="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A. Bronchitis</a:t>
            </a:r>
          </a:p>
          <a:p>
            <a:pPr marL="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Bacterial or viral infections</a:t>
            </a:r>
          </a:p>
          <a:p>
            <a:pPr marL="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Reactions to environmental chemicals</a:t>
            </a:r>
          </a:p>
          <a:p>
            <a:pPr marL="740664" lvl="1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charset="0"/>
              <a:buChar char="•"/>
              <a:defRPr/>
            </a:pPr>
            <a:r>
              <a:rPr lang="en-US" sz="2400" dirty="0" smtClean="0">
                <a:cs typeface="Times New Roman" pitchFamily="18" charset="0"/>
              </a:rPr>
              <a:t>Narrowing of air passages and inflammation of mucus lining in bronchial tubes</a:t>
            </a:r>
          </a:p>
          <a:p>
            <a:pPr marL="411480" eaLnBrk="1" fontAlgn="auto" hangingPunct="1">
              <a:lnSpc>
                <a:spcPct val="130000"/>
              </a:lnSpc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en-CA" sz="2500" dirty="0" smtClean="0"/>
          </a:p>
        </p:txBody>
      </p:sp>
      <p:pic>
        <p:nvPicPr>
          <p:cNvPr id="100355" name="Picture 4"/>
          <p:cNvPicPr>
            <a:picLocks noChangeAspect="1" noChangeArrowheads="1"/>
          </p:cNvPicPr>
          <p:nvPr/>
        </p:nvPicPr>
        <p:blipFill>
          <a:blip r:embed="rId3"/>
          <a:srcRect t="3156"/>
          <a:stretch>
            <a:fillRect/>
          </a:stretch>
        </p:blipFill>
        <p:spPr bwMode="auto">
          <a:xfrm>
            <a:off x="5562600" y="2132856"/>
            <a:ext cx="33369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381000" y="4343400"/>
            <a:ext cx="8229600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60475" lvl="3" indent="-228600">
              <a:lnSpc>
                <a:spcPct val="110000"/>
              </a:lnSpc>
              <a:spcBef>
                <a:spcPct val="20000"/>
              </a:spcBef>
              <a:buClr>
                <a:srgbClr val="F9D1D3"/>
              </a:buClr>
              <a:buSzPct val="100000"/>
              <a:buFont typeface="Wingdings" pitchFamily="2" charset="2"/>
              <a:buChar char="q"/>
            </a:pPr>
            <a:r>
              <a:rPr kumimoji="1" lang="en-US" sz="2200" dirty="0">
                <a:solidFill>
                  <a:srgbClr val="003366"/>
                </a:solidFill>
                <a:latin typeface="Corbel" pitchFamily="34" charset="0"/>
                <a:cs typeface="Times New Roman" pitchFamily="18" charset="0"/>
              </a:rPr>
              <a:t>Mucous cells secrete more mucus</a:t>
            </a:r>
          </a:p>
          <a:p>
            <a:pPr marL="1260475" lvl="3" indent="-228600">
              <a:lnSpc>
                <a:spcPct val="110000"/>
              </a:lnSpc>
              <a:spcBef>
                <a:spcPct val="20000"/>
              </a:spcBef>
              <a:buClr>
                <a:srgbClr val="F9D1D3"/>
              </a:buClr>
              <a:buSzPct val="100000"/>
              <a:buFont typeface="Wingdings" pitchFamily="2" charset="2"/>
              <a:buChar char="q"/>
            </a:pPr>
            <a:r>
              <a:rPr kumimoji="1" lang="en-US" sz="2200" dirty="0">
                <a:solidFill>
                  <a:srgbClr val="003366"/>
                </a:solidFill>
                <a:latin typeface="Corbel" pitchFamily="34" charset="0"/>
                <a:cs typeface="Times New Roman" pitchFamily="18" charset="0"/>
              </a:rPr>
              <a:t>Tissues swell in bronchioles</a:t>
            </a:r>
          </a:p>
          <a:p>
            <a:pPr marL="1260475" lvl="3" indent="-228600">
              <a:lnSpc>
                <a:spcPct val="110000"/>
              </a:lnSpc>
              <a:spcBef>
                <a:spcPct val="20000"/>
              </a:spcBef>
              <a:buClr>
                <a:srgbClr val="F9D1D3"/>
              </a:buClr>
              <a:buSzPct val="100000"/>
              <a:buFont typeface="Wingdings" pitchFamily="2" charset="2"/>
              <a:buChar char="q"/>
            </a:pPr>
            <a:r>
              <a:rPr kumimoji="1" lang="en-US" sz="2200" dirty="0">
                <a:solidFill>
                  <a:srgbClr val="003366"/>
                </a:solidFill>
                <a:latin typeface="Corbel" pitchFamily="34" charset="0"/>
                <a:cs typeface="Times New Roman" pitchFamily="18" charset="0"/>
              </a:rPr>
              <a:t>As mucous secretions increase, air movement decreases</a:t>
            </a:r>
          </a:p>
          <a:p>
            <a:pPr marL="1481138" lvl="4" indent="-209550">
              <a:lnSpc>
                <a:spcPct val="110000"/>
              </a:lnSpc>
              <a:spcBef>
                <a:spcPct val="20000"/>
              </a:spcBef>
              <a:buClr>
                <a:srgbClr val="A3171E"/>
              </a:buClr>
              <a:buSzPct val="50000"/>
              <a:buFont typeface="Wingdings" pitchFamily="2" charset="2"/>
              <a:buChar char="Ø"/>
            </a:pPr>
            <a:r>
              <a:rPr kumimoji="1" lang="en-US" sz="2200" dirty="0">
                <a:solidFill>
                  <a:srgbClr val="003366"/>
                </a:solidFill>
                <a:latin typeface="Corbel" pitchFamily="34" charset="0"/>
                <a:cs typeface="Times New Roman" pitchFamily="18" charset="0"/>
              </a:rPr>
              <a:t>Bronchioles are not supported by bands of cartilage to help keep them open </a:t>
            </a:r>
          </a:p>
        </p:txBody>
      </p:sp>
    </p:spTree>
    <p:extLst>
      <p:ext uri="{BB962C8B-B14F-4D97-AF65-F5344CB8AC3E}">
        <p14:creationId xmlns:p14="http://schemas.microsoft.com/office/powerpoint/2010/main" val="1325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Emphysema</a:t>
            </a:r>
            <a:endParaRPr lang="en-CA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7800975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Emphysema is a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condition in which the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walls between the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alveoli within the lung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lose their ability to stretch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and recoil. The air sacs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become weakened and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break.  Elasticity of the lung tissue is lost, causing air to be trapped in the air sacs and impairing the exchange of oxygen and carbon dioxide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pic>
        <p:nvPicPr>
          <p:cNvPr id="51207" name="Picture 7" descr="lung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2209800"/>
            <a:ext cx="3289300" cy="25987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Cancer</a:t>
            </a:r>
            <a:endParaRPr lang="en-CA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14563"/>
            <a:ext cx="4371975" cy="4643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Lung cancer is the uncontrolled growth of abnormal cells in one or both of the lungs. 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these abnormal cells reproduce rapidly and never grow into normal lung tissue.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Lumps of cancer cells (</a:t>
            </a:r>
            <a:r>
              <a:rPr lang="en-CA" sz="2400" dirty="0" err="1">
                <a:solidFill>
                  <a:srgbClr val="333333"/>
                </a:solidFill>
                <a:latin typeface="Trebuchet MS" pitchFamily="34" charset="0"/>
              </a:rPr>
              <a:t>tumors</a:t>
            </a: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) then form and disrupt the lung, making it difficult to function properly.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pic>
        <p:nvPicPr>
          <p:cNvPr id="52235" name="Picture 11" descr="diseased_lu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53038" y="2214563"/>
            <a:ext cx="3125787" cy="3881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Cancer</a:t>
            </a:r>
            <a:endParaRPr lang="en-CA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More Americans die each year from lung cancer than from breast, prostate, and colorectal cancers combined.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Approximately 173,770 new cases of lung cancer will be diagnosed in 2004, accounting for 13% of all new cancer cases.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 An estimated 160,440 Americans will die in 2004 from lung cancer, accounting for 28% of all cancer deaths.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 While overall cancer incidence rates are declining, lung cancer incidence rates among women continue to rise.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r>
              <a:rPr lang="en-CA" dirty="0">
                <a:hlinkClick r:id="rId2"/>
              </a:rPr>
              <a:t> </a:t>
            </a:r>
            <a:r>
              <a:rPr lang="en-CA" sz="1800" dirty="0">
                <a:hlinkClick r:id="rId2"/>
              </a:rPr>
              <a:t>http://www.brainpop.com/health/diseasesandconditions/allergies</a:t>
            </a:r>
            <a:endParaRPr lang="en-CA" sz="18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4338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When asthma causes breathing problems, the person experiences an "asthma attack", or episode.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During an attack, three major changes can take place in the lungs: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Cells in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make more mucus than normal. The mucus is thick and sticky and tends to clog up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Cells in the airways get inflamed, causing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to swell.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The muscles around the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then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tighten.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These changes cause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to narrow and make it hard to breathe.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folHlink"/>
                </a:solidFill>
                <a:cs typeface="Times New Roman" pitchFamily="18" charset="0"/>
              </a:rPr>
              <a:t>Breathing </a:t>
            </a:r>
            <a:r>
              <a:rPr lang="en-CA" dirty="0" smtClean="0">
                <a:solidFill>
                  <a:schemeClr val="folHlink"/>
                </a:solidFill>
                <a:cs typeface="Times New Roman" pitchFamily="18" charset="0"/>
              </a:rPr>
              <a:t>Movements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>
                <a:cs typeface="Times New Roman" pitchFamily="18" charset="0"/>
              </a:rPr>
              <a:t>Breathing </a:t>
            </a:r>
            <a:r>
              <a:rPr lang="en-CA" sz="2800" dirty="0" smtClean="0">
                <a:cs typeface="Times New Roman" pitchFamily="18" charset="0"/>
              </a:rPr>
              <a:t>Movements- </a:t>
            </a:r>
            <a:r>
              <a:rPr lang="en-CA" sz="2800" dirty="0">
                <a:cs typeface="Times New Roman" pitchFamily="18" charset="0"/>
              </a:rPr>
              <a:t>controlled by the </a:t>
            </a:r>
            <a:r>
              <a:rPr lang="en-CA" sz="2800" dirty="0" smtClean="0">
                <a:cs typeface="Times New Roman" pitchFamily="18" charset="0"/>
              </a:rPr>
              <a:t>nervous </a:t>
            </a:r>
            <a:r>
              <a:rPr lang="en-CA" sz="2800" dirty="0">
                <a:cs typeface="Times New Roman" pitchFamily="18" charset="0"/>
              </a:rPr>
              <a:t>system from the medulla oblongata in the brain</a:t>
            </a:r>
            <a:r>
              <a:rPr lang="en-CA" sz="2800" dirty="0"/>
              <a:t> </a:t>
            </a:r>
          </a:p>
          <a:p>
            <a:r>
              <a:rPr lang="en-CA" sz="2800" dirty="0">
                <a:cs typeface="Times New Roman" pitchFamily="18" charset="0"/>
              </a:rPr>
              <a:t>2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r>
              <a:rPr lang="en-CA" sz="2800" dirty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- (nerve receptors that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are sensitive to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specific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chemicals) </a:t>
            </a:r>
          </a:p>
          <a:p>
            <a:pPr>
              <a:buFont typeface="Wingdings" pitchFamily="2" charset="2"/>
              <a:buNone/>
            </a:pPr>
            <a:endParaRPr lang="en-CA" sz="2800" dirty="0">
              <a:cs typeface="Times New Roman" pitchFamily="18" charset="0"/>
            </a:endParaRPr>
          </a:p>
        </p:txBody>
      </p:sp>
      <p:pic>
        <p:nvPicPr>
          <p:cNvPr id="32772" name="Picture 4" descr="br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276600"/>
            <a:ext cx="4114800" cy="295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924800" cy="1143000"/>
          </a:xfrm>
        </p:spPr>
        <p:txBody>
          <a:bodyPr/>
          <a:lstStyle/>
          <a:p>
            <a:pPr marL="838200" indent="-838200" algn="l"/>
            <a:r>
              <a:rPr lang="en-US" sz="4000" b="1" dirty="0">
                <a:solidFill>
                  <a:schemeClr val="folHlink"/>
                </a:solidFill>
                <a:cs typeface="Times New Roman" pitchFamily="18" charset="0"/>
              </a:rPr>
              <a:t>1. </a:t>
            </a:r>
            <a:r>
              <a:rPr lang="en-CA" sz="4000" b="1" dirty="0">
                <a:solidFill>
                  <a:schemeClr val="folHlink"/>
                </a:solidFill>
                <a:cs typeface="Times New Roman" pitchFamily="18" charset="0"/>
              </a:rPr>
              <a:t>Carbon Dioxide Chemoreceptor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86000"/>
            <a:ext cx="7800975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located in the medulla oblongata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sensitive to the levels of CO</a:t>
            </a:r>
            <a:r>
              <a:rPr lang="en-CA" sz="2800" baseline="-30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and acid in the blood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activated when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levels in the blood increase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relays a message to the diaphragm and </a:t>
            </a:r>
            <a:r>
              <a:rPr lang="en-CA" sz="2800" dirty="0" err="1">
                <a:cs typeface="Times New Roman" pitchFamily="18" charset="0"/>
              </a:rPr>
              <a:t>intercostal</a:t>
            </a:r>
            <a:r>
              <a:rPr lang="en-CA" sz="2800" dirty="0">
                <a:cs typeface="Times New Roman" pitchFamily="18" charset="0"/>
              </a:rPr>
              <a:t> muscles to initiate breathing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increased breathing rate,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decreases the levels of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in the blood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solidFill>
                  <a:srgbClr val="003366"/>
                </a:solidFill>
                <a:cs typeface="Times New Roman" pitchFamily="18" charset="0"/>
              </a:rPr>
              <a:t>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solidFill>
                  <a:srgbClr val="003366"/>
                </a:solidFill>
                <a:cs typeface="Times New Roman" pitchFamily="18" charset="0"/>
              </a:rPr>
              <a:t> receptors are inactivated</a:t>
            </a:r>
            <a:r>
              <a:rPr lang="en-CA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34822" name="Picture 6" descr="co2_stuf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77050" y="4581525"/>
            <a:ext cx="1974850" cy="1927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chemeClr val="folHlink"/>
                </a:solidFill>
                <a:cs typeface="Times New Roman" pitchFamily="18" charset="0"/>
              </a:rPr>
              <a:t>2. Oxygen Chemoreceptor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7953375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located in the carotid artery and the aortic arch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low 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levels stimulate receptors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message is sent to the medulla oblongata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medulla sends a nerve message to the diaphragm and intercostals muscles to initiate breathing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this is a back-up system, </a:t>
            </a:r>
            <a:r>
              <a:rPr lang="en-CA" sz="2800" b="1" dirty="0">
                <a:solidFill>
                  <a:srgbClr val="C00000"/>
                </a:solidFill>
                <a:cs typeface="Times New Roman" pitchFamily="18" charset="0"/>
              </a:rPr>
              <a:t>it is less sensitive</a:t>
            </a:r>
            <a:r>
              <a:rPr lang="en-CA" sz="2800" dirty="0">
                <a:cs typeface="Times New Roman" pitchFamily="18" charset="0"/>
              </a:rPr>
              <a:t> than the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endParaRPr lang="en-CA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dirty="0">
                <a:latin typeface="Arial" pitchFamily="34" charset="0"/>
                <a:cs typeface="Arial" pitchFamily="34" charset="0"/>
              </a:rPr>
              <a:t>plays a major role in high altitudes and possible carbon monoxide (CO) poisoning</a:t>
            </a:r>
            <a:r>
              <a:rPr lang="en-CA" sz="2800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28600"/>
            <a:ext cx="6324600" cy="6289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folHlink"/>
                </a:solidFill>
                <a:latin typeface="Verdana" pitchFamily="34" charset="0"/>
              </a:rPr>
              <a:t>Why is carbon monoxide so dangerous?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09800"/>
            <a:ext cx="5486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latin typeface="Verdana" pitchFamily="34" charset="0"/>
              </a:rPr>
              <a:t>I</a:t>
            </a:r>
            <a:r>
              <a:rPr lang="en-CA" sz="2800" dirty="0" smtClean="0">
                <a:latin typeface="Verdana" pitchFamily="34" charset="0"/>
              </a:rPr>
              <a:t>t </a:t>
            </a:r>
            <a:r>
              <a:rPr lang="en-CA" sz="2800" dirty="0">
                <a:latin typeface="Verdana" pitchFamily="34" charset="0"/>
              </a:rPr>
              <a:t>enters the bloodstream and robs oxygen from the blood cells.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latin typeface="Verdana" pitchFamily="34" charset="0"/>
              </a:rPr>
              <a:t>The early effects of CO poisoning make you feel like you have the flu: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Headache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Upset stomach or vomiting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Light-headed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Very tired and achy all over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8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45063" name="Picture 7" descr="sick water heat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2286000"/>
            <a:ext cx="3127375" cy="3881438"/>
          </a:xfrm>
          <a:noFill/>
          <a:ln/>
        </p:spPr>
      </p:pic>
      <p:sp>
        <p:nvSpPr>
          <p:cNvPr id="2" name="Rectangle 1"/>
          <p:cNvSpPr/>
          <p:nvPr/>
        </p:nvSpPr>
        <p:spPr>
          <a:xfrm>
            <a:off x="1371600" y="6286649"/>
            <a:ext cx="7774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http://</a:t>
            </a:r>
            <a:r>
              <a:rPr lang="en-CA" dirty="0">
                <a:hlinkClick r:id="rId4"/>
              </a:rPr>
              <a:t>www.airinfonow.org/html/lungattack/lungplay.htm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control it!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The thinking area of the brain can also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	 influence breathing, i.e. holding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	your breath.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Drugs such as morphine and barbiturates make the CO</a:t>
            </a:r>
            <a:r>
              <a:rPr lang="en-CA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r>
              <a:rPr lang="en-CA" sz="2800" dirty="0">
                <a:cs typeface="Times New Roman" pitchFamily="18" charset="0"/>
              </a:rPr>
              <a:t> less sensitive and therefore decrease the breathing rate.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b="1" i="1" dirty="0">
                <a:latin typeface="Arial" pitchFamily="34" charset="0"/>
                <a:cs typeface="Arial" pitchFamily="34" charset="0"/>
              </a:rPr>
              <a:t>too much drugs can slow down breathing to a point where life can not longer be sustained.</a:t>
            </a:r>
            <a:r>
              <a:rPr lang="en-CA" sz="2800" dirty="0"/>
              <a:t> </a:t>
            </a:r>
          </a:p>
        </p:txBody>
      </p:sp>
      <p:pic>
        <p:nvPicPr>
          <p:cNvPr id="37892" name="Picture 4" descr="Calvin-Holding-Brea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989138"/>
            <a:ext cx="1611313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_Human_Respiratory_System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1710" y="2285999"/>
            <a:ext cx="3914802" cy="2669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of the Respiratory System to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Ventilation of the alveoli can increase 20 times with heavy exercise  to keep up with the demand for increased oxygen and CO2 removal.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574</TotalTime>
  <Words>629</Words>
  <Application>Microsoft Office PowerPoint</Application>
  <PresentationFormat>On-screen Show (4:3)</PresentationFormat>
  <Paragraphs>90</Paragraphs>
  <Slides>17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Trebuchet MS</vt:lpstr>
      <vt:lpstr>Verdana</vt:lpstr>
      <vt:lpstr>Wingdings</vt:lpstr>
      <vt:lpstr>Straight Edge</vt:lpstr>
      <vt:lpstr>Regulation of  Breathing Movement 9.3 pg 292-297</vt:lpstr>
      <vt:lpstr>Breathing Movements </vt:lpstr>
      <vt:lpstr>1. Carbon Dioxide Chemoreceptor</vt:lpstr>
      <vt:lpstr>2. Oxygen Chemoreceptor</vt:lpstr>
      <vt:lpstr>PowerPoint Presentation</vt:lpstr>
      <vt:lpstr>Why is carbon monoxide so dangerous?</vt:lpstr>
      <vt:lpstr>We can control it!</vt:lpstr>
      <vt:lpstr>PowerPoint Presentation</vt:lpstr>
      <vt:lpstr>Response of the Respiratory System to Exercise</vt:lpstr>
      <vt:lpstr>PowerPoint Presentation</vt:lpstr>
      <vt:lpstr>Body’s Response to Exercise</vt:lpstr>
      <vt:lpstr>Disorders of the Respiratory System </vt:lpstr>
      <vt:lpstr>II.) Disorders of the Respiratory System</vt:lpstr>
      <vt:lpstr>Emphysema</vt:lpstr>
      <vt:lpstr>Lung Cancer</vt:lpstr>
      <vt:lpstr>Lung Cancer</vt:lpstr>
      <vt:lpstr>Asthma http://www.brainpop.com/health/diseasesandconditions/allergies</vt:lpstr>
    </vt:vector>
  </TitlesOfParts>
  <Company>RDCRD #39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and Breathing Movement</dc:title>
  <dc:creator>Trena Sola-Dolan</dc:creator>
  <cp:lastModifiedBy>Gerry-Lynn Borys</cp:lastModifiedBy>
  <cp:revision>32</cp:revision>
  <cp:lastPrinted>1601-01-01T00:00:00Z</cp:lastPrinted>
  <dcterms:created xsi:type="dcterms:W3CDTF">2003-12-30T20:44:30Z</dcterms:created>
  <dcterms:modified xsi:type="dcterms:W3CDTF">2015-05-08T20:41:12Z</dcterms:modified>
</cp:coreProperties>
</file>