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7D8711-4188-4BAC-B925-26DA1676D10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468A34-5950-4E8E-9B80-2F192A043AF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courses.stu.qmul.ac.uk/SMD/kb/resources/endocrinologyresource/images/patgrave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30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Thyroid and Parathyroid Hormones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Feedback Loop Drawing: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Only one!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PARATHYROID GLAND HORMONES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Hormone: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Parathyroid Hormone (PTH) is the only one released by the parathyroid.</a:t>
            </a:r>
          </a:p>
          <a:p>
            <a:pPr lvl="0"/>
            <a:r>
              <a:rPr lang="en-US" dirty="0" smtClean="0"/>
              <a:t>this hormone is responsible for the break down of bones in a simple way</a:t>
            </a:r>
          </a:p>
          <a:p>
            <a:pPr lvl="0"/>
            <a:r>
              <a:rPr lang="en-US" dirty="0" smtClean="0"/>
              <a:t>bones act as a storage site for blood calcium</a:t>
            </a:r>
          </a:p>
          <a:p>
            <a:pPr lvl="0"/>
            <a:r>
              <a:rPr lang="en-US" dirty="0" smtClean="0"/>
              <a:t>if blood calcium gets to low you lose the ability to clot blood, operate muscles and nervous tissue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Feedback Mechanism: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blood calcium levels fall (lost through urine)</a:t>
            </a:r>
          </a:p>
          <a:p>
            <a:pPr lvl="0"/>
            <a:r>
              <a:rPr lang="en-US" dirty="0" smtClean="0"/>
              <a:t>Parathyroid </a:t>
            </a:r>
            <a:r>
              <a:rPr lang="en-US" dirty="0" err="1" smtClean="0"/>
              <a:t>chemoreceptors</a:t>
            </a:r>
            <a:r>
              <a:rPr lang="en-US" dirty="0" smtClean="0"/>
              <a:t> are activated</a:t>
            </a:r>
          </a:p>
          <a:p>
            <a:pPr lvl="0"/>
            <a:r>
              <a:rPr lang="en-US" dirty="0" smtClean="0"/>
              <a:t>Parathyroid releases PTH into blood</a:t>
            </a:r>
          </a:p>
          <a:p>
            <a:pPr lvl="0"/>
            <a:r>
              <a:rPr lang="en-US" dirty="0" smtClean="0"/>
              <a:t>PTH reaches its target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bones </a:t>
            </a:r>
          </a:p>
          <a:p>
            <a:pPr lvl="0"/>
            <a:r>
              <a:rPr lang="en-US" dirty="0" smtClean="0"/>
              <a:t>Bones begin to release calcium and phosphate into the blood</a:t>
            </a:r>
          </a:p>
          <a:p>
            <a:pPr lvl="0"/>
            <a:r>
              <a:rPr lang="en-US" dirty="0" smtClean="0"/>
              <a:t>Parathyroid gland senses </a:t>
            </a:r>
            <a:r>
              <a:rPr lang="en-US" dirty="0" smtClean="0"/>
              <a:t>raised</a:t>
            </a:r>
            <a:r>
              <a:rPr lang="en-US" dirty="0" smtClean="0"/>
              <a:t> </a:t>
            </a:r>
            <a:r>
              <a:rPr lang="en-US" dirty="0" smtClean="0"/>
              <a:t>calcium and ceases PTH release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Feedback Loop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PTH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70446" cy="4572000"/>
          </a:xfrm>
        </p:spPr>
        <p:txBody>
          <a:bodyPr>
            <a:normAutofit/>
          </a:bodyPr>
          <a:lstStyle/>
          <a:p>
            <a:pPr lvl="1"/>
            <a:r>
              <a:rPr lang="en-US" sz="2400" b="1" i="1" dirty="0" smtClean="0"/>
              <a:t>Hypo-secretion</a:t>
            </a:r>
            <a:r>
              <a:rPr lang="en-US" sz="2400" dirty="0" smtClean="0"/>
              <a:t>: leads to </a:t>
            </a:r>
            <a:r>
              <a:rPr lang="en-US" sz="2400" dirty="0" err="1" smtClean="0"/>
              <a:t>tetany</a:t>
            </a:r>
            <a:r>
              <a:rPr lang="en-US" sz="2400" dirty="0" smtClean="0"/>
              <a:t> (tense-stiff muscles) and convulsions. </a:t>
            </a:r>
            <a:endParaRPr lang="en-US" sz="1800" dirty="0" smtClean="0"/>
          </a:p>
          <a:p>
            <a:pPr lvl="2"/>
            <a:r>
              <a:rPr lang="en-US" sz="2100" dirty="0" smtClean="0"/>
              <a:t>treat with calcium &amp; Vitamin D injections</a:t>
            </a:r>
            <a:endParaRPr lang="en-US" sz="1300" dirty="0" smtClean="0"/>
          </a:p>
          <a:p>
            <a:endParaRPr lang="en-US" sz="2000" dirty="0" smtClean="0"/>
          </a:p>
          <a:p>
            <a:pPr lvl="1"/>
            <a:r>
              <a:rPr lang="en-US" sz="2400" b="1" i="1" dirty="0" smtClean="0"/>
              <a:t>Hyper-secretion</a:t>
            </a:r>
            <a:r>
              <a:rPr lang="en-US" sz="2400" dirty="0" smtClean="0"/>
              <a:t>: leads to soft bones &amp; deformity, often due to a </a:t>
            </a:r>
            <a:r>
              <a:rPr lang="en-US" sz="2400" dirty="0" err="1" smtClean="0"/>
              <a:t>tumour</a:t>
            </a:r>
            <a:r>
              <a:rPr lang="en-US" sz="2400" dirty="0" smtClean="0"/>
              <a:t>.</a:t>
            </a:r>
            <a:endParaRPr lang="en-US" sz="1800" dirty="0" smtClean="0"/>
          </a:p>
          <a:p>
            <a:pPr lvl="2"/>
            <a:r>
              <a:rPr lang="en-US" sz="2100" dirty="0" smtClean="0"/>
              <a:t>treat via parathyroid gland (</a:t>
            </a:r>
            <a:r>
              <a:rPr lang="en-US" sz="2100" dirty="0" err="1" smtClean="0"/>
              <a:t>tumour</a:t>
            </a:r>
            <a:r>
              <a:rPr lang="en-US" sz="2100" dirty="0" smtClean="0"/>
              <a:t>) removal</a:t>
            </a:r>
            <a:endParaRPr lang="en-US" sz="1300" dirty="0" smtClean="0"/>
          </a:p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071546"/>
            <a:ext cx="2214578" cy="272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063011"/>
            <a:ext cx="2443190" cy="279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Do: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i="1" u="sng" dirty="0" smtClean="0"/>
              <a:t>Quiz tomorrow </a:t>
            </a:r>
            <a:r>
              <a:rPr lang="en-CA" dirty="0" smtClean="0"/>
              <a:t>= Pituitary hormones AND Thyroid/Parathyroid hormones!</a:t>
            </a:r>
          </a:p>
          <a:p>
            <a:endParaRPr lang="en-CA" dirty="0" smtClean="0"/>
          </a:p>
          <a:p>
            <a:r>
              <a:rPr lang="en-CA" dirty="0" smtClean="0"/>
              <a:t>Textbook Questions:</a:t>
            </a:r>
          </a:p>
          <a:p>
            <a:pPr lvl="1"/>
            <a:r>
              <a:rPr lang="en-CA" dirty="0" smtClean="0"/>
              <a:t>Page 489 #1, 3, 8, 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68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Thyroxin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responsible for the regulation of metabolism, body heat production &amp; oxygen consumption in the mitochondria.</a:t>
            </a:r>
          </a:p>
          <a:p>
            <a:pPr lvl="1"/>
            <a:r>
              <a:rPr lang="en-US" dirty="0" smtClean="0"/>
              <a:t>Metabolism = the body’s ability to use glucose for cellular respiration</a:t>
            </a:r>
          </a:p>
          <a:p>
            <a:pPr lvl="0"/>
            <a:r>
              <a:rPr lang="en-US" dirty="0" smtClean="0"/>
              <a:t>Normal thyroxin output is necessary for normal body growth.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Feedback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Hypothalamus senses low levels of thyroxin &amp; decreases in body temperature</a:t>
            </a:r>
          </a:p>
          <a:p>
            <a:pPr lvl="0"/>
            <a:r>
              <a:rPr lang="en-US" dirty="0" smtClean="0"/>
              <a:t>Hypothalamus secretes Thyroid Releasing Factor (TRF) to stimulate the Anterior Pituitary Gland (APG) to release </a:t>
            </a:r>
            <a:r>
              <a:rPr lang="en-US" b="1" i="1" u="sng" dirty="0" smtClean="0">
                <a:solidFill>
                  <a:schemeClr val="accent6"/>
                </a:solidFill>
              </a:rPr>
              <a:t>Thyroid Stimulating Hormone</a:t>
            </a:r>
            <a:r>
              <a:rPr lang="en-US" b="1" u="sng" dirty="0" smtClean="0">
                <a:solidFill>
                  <a:schemeClr val="accent6"/>
                </a:solidFill>
              </a:rPr>
              <a:t> (TSH)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into the Blood.</a:t>
            </a:r>
          </a:p>
          <a:p>
            <a:pPr lvl="0"/>
            <a:r>
              <a:rPr lang="en-US" dirty="0" smtClean="0"/>
              <a:t>TSH reaches its target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Thyroid Gland</a:t>
            </a:r>
          </a:p>
          <a:p>
            <a:pPr lvl="0"/>
            <a:r>
              <a:rPr lang="en-US" dirty="0" smtClean="0"/>
              <a:t>Thyroid Gland is stimulated to produce </a:t>
            </a:r>
            <a:r>
              <a:rPr lang="en-US" b="1" u="sng" dirty="0" smtClean="0">
                <a:solidFill>
                  <a:schemeClr val="accent6"/>
                </a:solidFill>
              </a:rPr>
              <a:t>Thyroxin</a:t>
            </a:r>
            <a:r>
              <a:rPr lang="en-US" dirty="0" smtClean="0"/>
              <a:t> which is then released into the bloodstream. </a:t>
            </a:r>
            <a:r>
              <a:rPr lang="en-US" i="1" dirty="0" smtClean="0"/>
              <a:t>(***</a:t>
            </a:r>
            <a:r>
              <a:rPr lang="en-US" b="1" i="1" dirty="0" smtClean="0"/>
              <a:t>Thyroxin can only be made in the presence of Iodine</a:t>
            </a:r>
            <a:r>
              <a:rPr lang="en-US" i="1" dirty="0" smtClean="0"/>
              <a:t>)</a:t>
            </a:r>
            <a:endParaRPr lang="en-US" dirty="0" smtClean="0"/>
          </a:p>
          <a:p>
            <a:pPr lvl="0"/>
            <a:r>
              <a:rPr lang="en-US" b="1" u="sng" dirty="0" smtClean="0">
                <a:solidFill>
                  <a:schemeClr val="accent6"/>
                </a:solidFill>
              </a:rPr>
              <a:t>Thyroxin</a:t>
            </a:r>
            <a:r>
              <a:rPr lang="en-US" dirty="0" smtClean="0"/>
              <a:t> targets all body cells to promote cellular metabolism &amp; growth.</a:t>
            </a:r>
          </a:p>
          <a:p>
            <a:pPr lvl="0"/>
            <a:r>
              <a:rPr lang="en-US" dirty="0" smtClean="0"/>
              <a:t>If no thyroxin produced by the above mechanism then the APG continues to release TSH.  The thyroid then becomes over stimulated and swells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GOITRE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758952"/>
          </a:xfrm>
        </p:spPr>
        <p:txBody>
          <a:bodyPr/>
          <a:lstStyle/>
          <a:p>
            <a:r>
              <a:rPr lang="en-US" dirty="0" smtClean="0"/>
              <a:t>Normal Feedback Loop (-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Feedback Loop (+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Thyroxin Disorders: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i="1" dirty="0" smtClean="0"/>
              <a:t>Hypo-secretion of Thyroxin</a:t>
            </a:r>
            <a:r>
              <a:rPr lang="en-US" dirty="0" smtClean="0"/>
              <a:t>: </a:t>
            </a:r>
            <a:r>
              <a:rPr lang="en-US" sz="2000" dirty="0" smtClean="0"/>
              <a:t>(Under-active thyroid)</a:t>
            </a:r>
          </a:p>
          <a:p>
            <a:pPr lvl="1"/>
            <a:r>
              <a:rPr lang="en-US" i="1" u="sng" dirty="0" err="1" smtClean="0"/>
              <a:t>Myxoedema</a:t>
            </a:r>
            <a:r>
              <a:rPr lang="en-US" dirty="0" smtClean="0"/>
              <a:t>: Applies to adults who have low energy, frequently cold, skin swells/yellows and becomes leathery, weight gain &amp; slow thinking</a:t>
            </a:r>
          </a:p>
          <a:p>
            <a:pPr lvl="1"/>
            <a:r>
              <a:rPr lang="en-US" sz="2300" i="1" u="sng" dirty="0" smtClean="0"/>
              <a:t>Cretinism</a:t>
            </a:r>
            <a:r>
              <a:rPr lang="en-US" sz="2300" dirty="0" smtClean="0"/>
              <a:t>: Applies to children who display a form of dwarfism where the skeleton-brain-gonads fail to grow &amp; develop normally.  Cretins are usually born without a thyroid.  Baby milestones are delayed.  </a:t>
            </a:r>
            <a:endParaRPr lang="en-US" sz="1500" dirty="0" smtClean="0"/>
          </a:p>
          <a:p>
            <a:pPr lvl="0"/>
            <a:r>
              <a:rPr lang="en-US" sz="2800" dirty="0" smtClean="0"/>
              <a:t>Thyroxin supplements are necessary for both disorders.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Thyroxin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i="1" dirty="0" smtClean="0"/>
              <a:t>Hyper-secretion of Thyroxin</a:t>
            </a:r>
            <a:r>
              <a:rPr lang="en-US" dirty="0" smtClean="0"/>
              <a:t>: </a:t>
            </a:r>
            <a:r>
              <a:rPr lang="en-US" sz="2000" dirty="0" smtClean="0"/>
              <a:t>(Over-active thyroid) </a:t>
            </a:r>
          </a:p>
          <a:p>
            <a:pPr lvl="1"/>
            <a:r>
              <a:rPr lang="en-US" i="1" u="sng" dirty="0" smtClean="0"/>
              <a:t>Graves Disease</a:t>
            </a:r>
            <a:r>
              <a:rPr lang="en-US" dirty="0" smtClean="0"/>
              <a:t>: Applies to adults mainly.  Metabolism is very high, skin is hot &amp; flushed, profuse sweat, very thin, weak and fidgety-irritable and excitable.</a:t>
            </a:r>
          </a:p>
          <a:p>
            <a:pPr lvl="2"/>
            <a:r>
              <a:rPr lang="en-US" dirty="0" smtClean="0"/>
              <a:t>NOTE the protruding eyes called </a:t>
            </a:r>
            <a:r>
              <a:rPr lang="en-US" i="1" dirty="0" err="1" smtClean="0"/>
              <a:t>Exophthalmos</a:t>
            </a:r>
            <a:r>
              <a:rPr lang="en-US" dirty="0" smtClean="0"/>
              <a:t> where eye muscles loosen, thus eyes pop out-ward</a:t>
            </a:r>
          </a:p>
          <a:p>
            <a:pPr lvl="1"/>
            <a:r>
              <a:rPr lang="en-US" i="1" dirty="0" smtClean="0"/>
              <a:t>***</a:t>
            </a:r>
            <a:r>
              <a:rPr lang="en-US" i="1" u="sng" dirty="0" err="1" smtClean="0"/>
              <a:t>Goitre</a:t>
            </a:r>
            <a:r>
              <a:rPr lang="en-US" dirty="0" smtClean="0"/>
              <a:t>: An overactive thyroid but no secretion of Thyroxin.  Thyroid gland swells to grapefruit size.</a:t>
            </a:r>
          </a:p>
          <a:p>
            <a:endParaRPr lang="en-US" dirty="0"/>
          </a:p>
        </p:txBody>
      </p:sp>
      <p:pic>
        <p:nvPicPr>
          <p:cNvPr id="1026" name="Picture 2" descr="goi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357694"/>
            <a:ext cx="1571636" cy="2119062"/>
          </a:xfrm>
          <a:prstGeom prst="rect">
            <a:avLst/>
          </a:prstGeom>
          <a:noFill/>
        </p:spPr>
      </p:pic>
      <p:pic>
        <p:nvPicPr>
          <p:cNvPr id="1028" name="Picture 4" descr="http://www.meddean.luc.edu/lumen/MedEd/medicine/pulmonar/pdself/Goi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786322"/>
            <a:ext cx="2286016" cy="1712562"/>
          </a:xfrm>
          <a:prstGeom prst="rect">
            <a:avLst/>
          </a:prstGeom>
          <a:noFill/>
        </p:spPr>
      </p:pic>
      <p:pic>
        <p:nvPicPr>
          <p:cNvPr id="1030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4643446"/>
            <a:ext cx="1416030" cy="1888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Calcitonin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responsible for the build up of bone by stimulating the bones to absorb Calcium &amp; Phosphates from the blood.</a:t>
            </a:r>
          </a:p>
          <a:p>
            <a:pPr lvl="0"/>
            <a:r>
              <a:rPr lang="en-US" dirty="0" smtClean="0"/>
              <a:t>Excess blood </a:t>
            </a:r>
            <a:r>
              <a:rPr lang="en-US" dirty="0" err="1" smtClean="0"/>
              <a:t>calciums</a:t>
            </a:r>
            <a:r>
              <a:rPr lang="en-US" dirty="0" smtClean="0"/>
              <a:t> are also excreted through the action of </a:t>
            </a:r>
            <a:r>
              <a:rPr lang="en-US" dirty="0" err="1" smtClean="0"/>
              <a:t>calcitonin</a:t>
            </a:r>
            <a:r>
              <a:rPr lang="en-US" dirty="0" smtClean="0"/>
              <a:t> on the kidneys.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Feedback Mechanism: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You drink a glass of milk, yogurt or TUMS (something with calcium)</a:t>
            </a:r>
            <a:endParaRPr lang="en-US" sz="1800" dirty="0" smtClean="0"/>
          </a:p>
          <a:p>
            <a:pPr lvl="1"/>
            <a:r>
              <a:rPr lang="en-US" sz="2400" dirty="0" smtClean="0"/>
              <a:t>Blood calcium &amp; phosphate levels rise</a:t>
            </a:r>
            <a:endParaRPr lang="en-US" sz="1800" dirty="0" smtClean="0"/>
          </a:p>
          <a:p>
            <a:pPr lvl="1"/>
            <a:r>
              <a:rPr lang="en-US" sz="2400" dirty="0" err="1" smtClean="0"/>
              <a:t>Chemoreceptors</a:t>
            </a:r>
            <a:r>
              <a:rPr lang="en-US" sz="2400" dirty="0" smtClean="0"/>
              <a:t> in Thyroid are stimulated to make &amp; release </a:t>
            </a:r>
            <a:r>
              <a:rPr lang="en-US" sz="2400" dirty="0" err="1" smtClean="0"/>
              <a:t>Calcitonin</a:t>
            </a:r>
            <a:endParaRPr lang="en-US" sz="1800" dirty="0" smtClean="0"/>
          </a:p>
          <a:p>
            <a:pPr lvl="1"/>
            <a:r>
              <a:rPr lang="en-US" sz="2400" dirty="0" err="1" smtClean="0"/>
              <a:t>Calcitonin</a:t>
            </a:r>
            <a:r>
              <a:rPr lang="en-US" sz="2400" dirty="0" smtClean="0"/>
              <a:t> reaches its target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bones of body</a:t>
            </a:r>
            <a:endParaRPr lang="en-US" sz="1800" dirty="0" smtClean="0"/>
          </a:p>
          <a:p>
            <a:pPr lvl="1"/>
            <a:r>
              <a:rPr lang="en-US" sz="2400" dirty="0" smtClean="0"/>
              <a:t>Bones are stimulated to absorb the calcium for structure and storage.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277</TotalTime>
  <Words>606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Georgia</vt:lpstr>
      <vt:lpstr>Wingdings</vt:lpstr>
      <vt:lpstr>Wingdings 2</vt:lpstr>
      <vt:lpstr>Civic</vt:lpstr>
      <vt:lpstr>Thyroid and Parathyroid Hormones</vt:lpstr>
      <vt:lpstr>Thyroxin</vt:lpstr>
      <vt:lpstr>Normal Feedback Mechanism</vt:lpstr>
      <vt:lpstr>Normal Feedback Loop (-ve)</vt:lpstr>
      <vt:lpstr>Abnormal Feedback Loop (+ve)</vt:lpstr>
      <vt:lpstr>Thyroxin Disorders:</vt:lpstr>
      <vt:lpstr>Thyroxin Disorders</vt:lpstr>
      <vt:lpstr>Calcitonin:</vt:lpstr>
      <vt:lpstr>Normal Feedback Mechanism:</vt:lpstr>
      <vt:lpstr>Normal Feedback Loop Drawing:</vt:lpstr>
      <vt:lpstr>PARATHYROID GLAND HORMONES</vt:lpstr>
      <vt:lpstr>Parathyroid Hormone:</vt:lpstr>
      <vt:lpstr>Normal Feedback Mechanism:</vt:lpstr>
      <vt:lpstr>Normal Feedback Loop Drawing</vt:lpstr>
      <vt:lpstr>PTH Disorders</vt:lpstr>
      <vt:lpstr>To Do:</vt:lpstr>
    </vt:vector>
  </TitlesOfParts>
  <Company>RDCRD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Parathyroid Hormones</dc:title>
  <dc:creator>lunland</dc:creator>
  <cp:lastModifiedBy>Gerry-Lynn Tober</cp:lastModifiedBy>
  <cp:revision>27</cp:revision>
  <dcterms:created xsi:type="dcterms:W3CDTF">2010-03-01T23:24:02Z</dcterms:created>
  <dcterms:modified xsi:type="dcterms:W3CDTF">2013-09-23T04:42:11Z</dcterms:modified>
</cp:coreProperties>
</file>