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6" r:id="rId2"/>
    <p:sldId id="263" r:id="rId3"/>
    <p:sldId id="264" r:id="rId4"/>
    <p:sldId id="257" r:id="rId5"/>
    <p:sldId id="265" r:id="rId6"/>
    <p:sldId id="258" r:id="rId7"/>
    <p:sldId id="266" r:id="rId8"/>
    <p:sldId id="267" r:id="rId9"/>
    <p:sldId id="268" r:id="rId10"/>
    <p:sldId id="269" r:id="rId11"/>
    <p:sldId id="260"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2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CA"/>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7A7B7125-3AA0-4D9B-B998-DD18039359E6}" type="datetimeFigureOut">
              <a:rPr lang="en-CA" smtClean="0"/>
              <a:t>25/02/2014</a:t>
            </a:fld>
            <a:endParaRPr lang="en-CA"/>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CA"/>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FF4B174D-DFCD-4F23-9202-D35FF4FF34F3}" type="slidenum">
              <a:rPr lang="en-CA" smtClean="0"/>
              <a:t>‹#›</a:t>
            </a:fld>
            <a:endParaRPr lang="en-CA"/>
          </a:p>
        </p:txBody>
      </p:sp>
    </p:spTree>
    <p:extLst>
      <p:ext uri="{BB962C8B-B14F-4D97-AF65-F5344CB8AC3E}">
        <p14:creationId xmlns:p14="http://schemas.microsoft.com/office/powerpoint/2010/main" val="2709869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B40FE00-AC2F-4834-994F-0899B1DB1517}" type="datetimeFigureOut">
              <a:rPr lang="en-US" smtClean="0"/>
              <a:t>2/25/2014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BCC3858-01E3-48CE-A363-7DAD22C20828}" type="slidenum">
              <a:rPr lang="en-US" smtClean="0"/>
              <a:t>‹#›</a:t>
            </a:fld>
            <a:endParaRPr lang="en-US"/>
          </a:p>
        </p:txBody>
      </p:sp>
    </p:spTree>
    <p:extLst>
      <p:ext uri="{BB962C8B-B14F-4D97-AF65-F5344CB8AC3E}">
        <p14:creationId xmlns:p14="http://schemas.microsoft.com/office/powerpoint/2010/main" val="97987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D83D0488-8356-499D-9F42-F4CE7A3D7142}" type="slidenum">
              <a:rPr lang="en-US" altLang="en-US"/>
              <a:pPr/>
              <a:t>3</a:t>
            </a:fld>
            <a:endParaRPr lang="en-US" alt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smtClean="0">
                <a:latin typeface="Arial" charset="0"/>
              </a:rPr>
              <a:t>(</a:t>
            </a:r>
            <a:r>
              <a:rPr lang="en-US" altLang="en-US" i="1" smtClean="0">
                <a:latin typeface="Arial" charset="0"/>
              </a:rPr>
              <a:t>Top</a:t>
            </a:r>
            <a:r>
              <a:rPr lang="en-US" altLang="en-US" smtClean="0">
                <a:latin typeface="Arial" charset="0"/>
              </a:rPr>
              <a:t>) When the blood glucose level is high, the pancreas secretes insulin. Insulin promotes the storage of glucose as glycogen and the synthesis of proteins and fats (as opposed to their use as energy sources). Therefore, insulin lowers the blood glucose level. </a:t>
            </a:r>
          </a:p>
          <a:p>
            <a:pPr eaLnBrk="1" hangingPunct="1"/>
            <a:r>
              <a:rPr lang="en-US" altLang="en-US" smtClean="0">
                <a:latin typeface="Arial" charset="0"/>
              </a:rPr>
              <a:t>(</a:t>
            </a:r>
            <a:r>
              <a:rPr lang="en-US" altLang="en-US" i="1" smtClean="0">
                <a:latin typeface="Arial" charset="0"/>
              </a:rPr>
              <a:t>Bottom</a:t>
            </a:r>
            <a:r>
              <a:rPr lang="en-US" altLang="en-US" smtClean="0">
                <a:latin typeface="Arial" charset="0"/>
              </a:rPr>
              <a:t>) When the blood glucose level is low, the pancreas secretes glucagon. Glucagon acts opposite to insulin; therefore, glucagon raises the blood glucose level to normal.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6AFA0997-2AC6-4571-927A-83716EB15C17}" type="slidenum">
              <a:rPr lang="en-US" altLang="en-US"/>
              <a:pPr/>
              <a:t>5</a:t>
            </a:fld>
            <a:endParaRPr lang="en-US" alt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en-US" altLang="en-US" smtClean="0">
                <a:latin typeface="Arial" charset="0"/>
              </a:rPr>
              <a:t>Following the administration of 100 g of glucose, the blood glucose level rises dramatically in the diabetic but not in the nondiabetic. Glucose appears in the urine when its level exceeds 190 mg/100 ml (called the renal threshold).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283D5DFD-6B1C-4CE5-A472-D1C1F9861B59}" type="slidenum">
              <a:rPr lang="en-US" altLang="en-US"/>
              <a:pPr/>
              <a:t>7</a:t>
            </a:fld>
            <a:endParaRPr lang="en-US" alt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r>
              <a:rPr lang="en-US" altLang="en-US" smtClean="0">
                <a:latin typeface="Arial" charset="0"/>
              </a:rPr>
              <a:t>It is possible that up to 7 million Americans have type II diabetes without being aware of it.</a:t>
            </a:r>
          </a:p>
          <a:p>
            <a:pPr eaLnBrk="1" hangingPunct="1"/>
            <a:r>
              <a:rPr lang="en-US" altLang="en-US" smtClean="0">
                <a:latin typeface="Arial" charset="0"/>
              </a:rPr>
              <a:t>Long-term complications of both types of diabetes are blindness, kidney disease, and circulatory disorders, including atherosclerosis, heart disease, stroke, and reduced circulation. The latter can lead to gangrene in the arms and legs. Pregnancy carries an increased risk of diabetic coma, and the child of a diabetic is somewhat more likely to be stillborn or die shortly after birth.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86B4B-EB44-4726-9166-2DFD68D91D42}" type="datetimeFigureOut">
              <a:rPr lang="en-CA" smtClean="0"/>
              <a:t>25/02/2014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86B4B-EB44-4726-9166-2DFD68D91D42}" type="datetimeFigureOut">
              <a:rPr lang="en-CA" smtClean="0"/>
              <a:t>25/02/2014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86B4B-EB44-4726-9166-2DFD68D91D42}" type="datetimeFigureOut">
              <a:rPr lang="en-CA" smtClean="0"/>
              <a:t>25/02/2014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86B4B-EB44-4726-9166-2DFD68D91D42}" type="datetimeFigureOut">
              <a:rPr lang="en-CA" smtClean="0"/>
              <a:t>25/02/2014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6B4B-EB44-4726-9166-2DFD68D91D42}" type="datetimeFigureOut">
              <a:rPr lang="en-CA" smtClean="0"/>
              <a:t>25/02/2014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86B4B-EB44-4726-9166-2DFD68D91D42}" type="datetimeFigureOut">
              <a:rPr lang="en-CA" smtClean="0"/>
              <a:t>25/02/2014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D86B4B-EB44-4726-9166-2DFD68D91D42}" type="datetimeFigureOut">
              <a:rPr lang="en-CA" smtClean="0"/>
              <a:t>25/02/2014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D86B4B-EB44-4726-9166-2DFD68D91D42}" type="datetimeFigureOut">
              <a:rPr lang="en-CA" smtClean="0"/>
              <a:t>25/02/2014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6B4B-EB44-4726-9166-2DFD68D91D42}" type="datetimeFigureOut">
              <a:rPr lang="en-CA" smtClean="0"/>
              <a:t>25/02/2014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04B9FE-7751-439D-86DB-057A9D243B8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6B4B-EB44-4726-9166-2DFD68D91D42}" type="datetimeFigureOut">
              <a:rPr lang="en-CA" smtClean="0"/>
              <a:t>25/02/2014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04B9FE-7751-439D-86DB-057A9D243B85}"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6D86B4B-EB44-4726-9166-2DFD68D91D42}" type="datetimeFigureOut">
              <a:rPr lang="en-CA" smtClean="0"/>
              <a:t>25/02/2014</a:t>
            </a:fld>
            <a:endParaRPr lang="en-CA"/>
          </a:p>
        </p:txBody>
      </p:sp>
      <p:sp>
        <p:nvSpPr>
          <p:cNvPr id="9" name="Slide Number Placeholder 8"/>
          <p:cNvSpPr>
            <a:spLocks noGrp="1"/>
          </p:cNvSpPr>
          <p:nvPr>
            <p:ph type="sldNum" sz="quarter" idx="11"/>
          </p:nvPr>
        </p:nvSpPr>
        <p:spPr/>
        <p:txBody>
          <a:bodyPr/>
          <a:lstStyle/>
          <a:p>
            <a:fld id="{4D04B9FE-7751-439D-86DB-057A9D243B85}"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04B9FE-7751-439D-86DB-057A9D243B85}"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6D86B4B-EB44-4726-9166-2DFD68D91D42}" type="datetimeFigureOut">
              <a:rPr lang="en-CA" smtClean="0"/>
              <a:t>25/02/2014</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elson.com/ABbio20-30/teacher/protect/media/pancreatic_hormones_v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b.diabetes.org/link/link_for_life/main.html?loc=facts-about-type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Pancreas – Disorders</a:t>
            </a:r>
            <a:endParaRPr lang="en-CA" dirty="0"/>
          </a:p>
        </p:txBody>
      </p:sp>
      <p:sp>
        <p:nvSpPr>
          <p:cNvPr id="3" name="Subtitle 2"/>
          <p:cNvSpPr>
            <a:spLocks noGrp="1"/>
          </p:cNvSpPr>
          <p:nvPr>
            <p:ph type="subTitle" idx="1"/>
          </p:nvPr>
        </p:nvSpPr>
        <p:spPr/>
        <p:txBody>
          <a:bodyPr/>
          <a:lstStyle/>
          <a:p>
            <a:r>
              <a:rPr lang="en-CA" dirty="0" smtClean="0"/>
              <a:t>Biology 30</a:t>
            </a:r>
            <a:endParaRPr lang="en-CA" dirty="0"/>
          </a:p>
        </p:txBody>
      </p:sp>
    </p:spTree>
    <p:extLst>
      <p:ext uri="{BB962C8B-B14F-4D97-AF65-F5344CB8AC3E}">
        <p14:creationId xmlns:p14="http://schemas.microsoft.com/office/powerpoint/2010/main" val="143064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A762B2CF-FD6C-40FF-8B0C-72C4679EF012}" type="slidenum">
              <a:rPr lang="en-US" altLang="en-US"/>
              <a:pPr/>
              <a:t>10</a:t>
            </a:fld>
            <a:endParaRPr lang="en-US" altLang="en-US"/>
          </a:p>
        </p:txBody>
      </p:sp>
      <p:sp>
        <p:nvSpPr>
          <p:cNvPr id="83971" name="Rectangle 2"/>
          <p:cNvSpPr>
            <a:spLocks noGrp="1" noChangeArrowheads="1"/>
          </p:cNvSpPr>
          <p:nvPr>
            <p:ph type="title"/>
          </p:nvPr>
        </p:nvSpPr>
        <p:spPr>
          <a:xfrm>
            <a:off x="457200" y="274638"/>
            <a:ext cx="8229600" cy="182562"/>
          </a:xfrm>
        </p:spPr>
        <p:txBody>
          <a:bodyPr/>
          <a:lstStyle/>
          <a:p>
            <a:pPr eaLnBrk="1" hangingPunct="1">
              <a:buFontTx/>
              <a:buChar char="•"/>
            </a:pPr>
            <a:endParaRPr lang="en-CA" altLang="en-US" sz="4000" smtClean="0"/>
          </a:p>
        </p:txBody>
      </p:sp>
      <p:sp>
        <p:nvSpPr>
          <p:cNvPr id="83972" name="Rectangle 3"/>
          <p:cNvSpPr>
            <a:spLocks noGrp="1" noChangeArrowheads="1"/>
          </p:cNvSpPr>
          <p:nvPr>
            <p:ph type="body" idx="1"/>
          </p:nvPr>
        </p:nvSpPr>
        <p:spPr>
          <a:xfrm>
            <a:off x="457200" y="457200"/>
            <a:ext cx="8229600" cy="6096000"/>
          </a:xfrm>
        </p:spPr>
        <p:txBody>
          <a:bodyPr/>
          <a:lstStyle/>
          <a:p>
            <a:pPr eaLnBrk="1" hangingPunct="1">
              <a:lnSpc>
                <a:spcPct val="90000"/>
              </a:lnSpc>
              <a:buFontTx/>
              <a:buChar char="•"/>
            </a:pPr>
            <a:r>
              <a:rPr lang="en-US" altLang="en-US" sz="2400" smtClean="0"/>
              <a:t>only type I requires daily insulin injections, type II and GDM are treated by changing diet &amp; sometimes sulfonamides</a:t>
            </a:r>
          </a:p>
          <a:p>
            <a:pPr eaLnBrk="1" hangingPunct="1">
              <a:lnSpc>
                <a:spcPct val="90000"/>
              </a:lnSpc>
              <a:buFontTx/>
              <a:buChar char="•"/>
            </a:pPr>
            <a:r>
              <a:rPr lang="en-US" altLang="en-US" sz="2400" smtClean="0"/>
              <a:t>symptoms of type I and II</a:t>
            </a:r>
          </a:p>
          <a:p>
            <a:pPr lvl="1" eaLnBrk="1" hangingPunct="1">
              <a:lnSpc>
                <a:spcPct val="90000"/>
              </a:lnSpc>
            </a:pPr>
            <a:r>
              <a:rPr lang="en-US" altLang="en-US" sz="2000" smtClean="0"/>
              <a:t>fatigue (not enough glucose inside cells to provide an energy source – must use fat &amp; protein)</a:t>
            </a:r>
          </a:p>
          <a:p>
            <a:pPr lvl="1" eaLnBrk="1" hangingPunct="1">
              <a:lnSpc>
                <a:spcPct val="90000"/>
              </a:lnSpc>
            </a:pPr>
            <a:r>
              <a:rPr lang="en-US" altLang="en-US" sz="2000" smtClean="0"/>
              <a:t>excessive thirst &amp; urination (glucose in urine pulls out water by osmosis)</a:t>
            </a:r>
          </a:p>
          <a:p>
            <a:pPr lvl="1" eaLnBrk="1" hangingPunct="1">
              <a:lnSpc>
                <a:spcPct val="90000"/>
              </a:lnSpc>
            </a:pPr>
            <a:r>
              <a:rPr lang="en-US" altLang="en-US" sz="2000" smtClean="0"/>
              <a:t>increased appetite (&amp; weight loss – type I)</a:t>
            </a:r>
          </a:p>
          <a:p>
            <a:pPr lvl="1" eaLnBrk="1" hangingPunct="1">
              <a:lnSpc>
                <a:spcPct val="90000"/>
              </a:lnSpc>
            </a:pPr>
            <a:r>
              <a:rPr lang="en-US" altLang="en-US" sz="2000" smtClean="0"/>
              <a:t>increased susceptibility to infection</a:t>
            </a:r>
          </a:p>
          <a:p>
            <a:pPr eaLnBrk="1" hangingPunct="1">
              <a:lnSpc>
                <a:spcPct val="90000"/>
              </a:lnSpc>
              <a:buFontTx/>
              <a:buChar char="•"/>
            </a:pPr>
            <a:r>
              <a:rPr lang="en-US" altLang="en-US" sz="2400" smtClean="0"/>
              <a:t>*** in type II, since it onsets slowly, there may be no symptoms initially</a:t>
            </a:r>
          </a:p>
          <a:p>
            <a:pPr eaLnBrk="1" hangingPunct="1">
              <a:lnSpc>
                <a:spcPct val="90000"/>
              </a:lnSpc>
              <a:buFontTx/>
              <a:buChar char="•"/>
            </a:pPr>
            <a:r>
              <a:rPr lang="en-US" altLang="en-US" sz="2400" smtClean="0"/>
              <a:t>diabetes causes many complications due to fluctuations in blood sugar and ketoacidosis (products of fat breakdown which are toxic to the body), leads to acetone smell on the breath</a:t>
            </a:r>
            <a:endParaRPr lang="en-CA" altLang="en-US" sz="2400" smtClean="0"/>
          </a:p>
        </p:txBody>
      </p:sp>
    </p:spTree>
    <p:extLst>
      <p:ext uri="{BB962C8B-B14F-4D97-AF65-F5344CB8AC3E}">
        <p14:creationId xmlns:p14="http://schemas.microsoft.com/office/powerpoint/2010/main" val="1629320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t>Diabetes </a:t>
            </a:r>
            <a:r>
              <a:rPr lang="en-CA" b="1" u="sng" dirty="0" err="1" smtClean="0"/>
              <a:t>Incipidus</a:t>
            </a:r>
            <a:r>
              <a:rPr lang="en-CA" b="1" u="sng" dirty="0" smtClean="0"/>
              <a:t> </a:t>
            </a:r>
            <a:r>
              <a:rPr lang="en-CA" dirty="0" smtClean="0"/>
              <a:t>– lack of ADH</a:t>
            </a:r>
            <a:endParaRPr lang="en-CA" dirty="0"/>
          </a:p>
        </p:txBody>
      </p:sp>
      <p:sp>
        <p:nvSpPr>
          <p:cNvPr id="3" name="Content Placeholder 2"/>
          <p:cNvSpPr>
            <a:spLocks noGrp="1"/>
          </p:cNvSpPr>
          <p:nvPr>
            <p:ph idx="1"/>
          </p:nvPr>
        </p:nvSpPr>
        <p:spPr/>
        <p:txBody>
          <a:bodyPr/>
          <a:lstStyle/>
          <a:p>
            <a:r>
              <a:rPr lang="en-CA" dirty="0" smtClean="0"/>
              <a:t>Nothing to do with the pancreas!</a:t>
            </a:r>
          </a:p>
          <a:p>
            <a:endParaRPr lang="en-CA" dirty="0"/>
          </a:p>
          <a:p>
            <a:r>
              <a:rPr lang="en-CA" dirty="0" smtClean="0"/>
              <a:t>Relationship is blood glucose levels because….</a:t>
            </a:r>
          </a:p>
          <a:p>
            <a:pPr lvl="1"/>
            <a:r>
              <a:rPr lang="en-CA" dirty="0" smtClean="0"/>
              <a:t>Lack of ADH causes you to lose lots of water </a:t>
            </a:r>
          </a:p>
          <a:p>
            <a:pPr lvl="2"/>
            <a:r>
              <a:rPr lang="en-CA" dirty="0" smtClean="0"/>
              <a:t>Therefore, your blood glucose concentration is higher</a:t>
            </a:r>
          </a:p>
          <a:p>
            <a:pPr lvl="1"/>
            <a:r>
              <a:rPr lang="en-CA" dirty="0" smtClean="0"/>
              <a:t>Constant thirst</a:t>
            </a:r>
          </a:p>
          <a:p>
            <a:pPr lvl="1"/>
            <a:r>
              <a:rPr lang="en-CA" dirty="0" smtClean="0"/>
              <a:t>Blood becomes hypertonic</a:t>
            </a:r>
          </a:p>
          <a:p>
            <a:pPr lvl="1"/>
            <a:r>
              <a:rPr lang="en-CA" u="sng" dirty="0" smtClean="0"/>
              <a:t>Treatment:  </a:t>
            </a:r>
            <a:r>
              <a:rPr lang="en-CA" dirty="0" smtClean="0"/>
              <a:t>Take an antidiuretic drug</a:t>
            </a:r>
          </a:p>
          <a:p>
            <a:pPr lvl="1"/>
            <a:endParaRPr lang="en-CA" dirty="0"/>
          </a:p>
        </p:txBody>
      </p:sp>
    </p:spTree>
    <p:extLst>
      <p:ext uri="{BB962C8B-B14F-4D97-AF65-F5344CB8AC3E}">
        <p14:creationId xmlns:p14="http://schemas.microsoft.com/office/powerpoint/2010/main" val="107372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 Do:</a:t>
            </a:r>
            <a:endParaRPr lang="en-CA" dirty="0"/>
          </a:p>
        </p:txBody>
      </p:sp>
      <p:sp>
        <p:nvSpPr>
          <p:cNvPr id="3" name="Content Placeholder 2"/>
          <p:cNvSpPr>
            <a:spLocks noGrp="1"/>
          </p:cNvSpPr>
          <p:nvPr>
            <p:ph idx="1"/>
          </p:nvPr>
        </p:nvSpPr>
        <p:spPr/>
        <p:txBody>
          <a:bodyPr/>
          <a:lstStyle/>
          <a:p>
            <a:pPr lvl="0"/>
            <a:r>
              <a:rPr lang="en-US" sz="4000" dirty="0"/>
              <a:t>Lab 15.A pg. 483 # 1- 8 (textbook)</a:t>
            </a:r>
            <a:endParaRPr lang="en-CA" sz="4000" dirty="0"/>
          </a:p>
          <a:p>
            <a:endParaRPr lang="en-CA" dirty="0"/>
          </a:p>
        </p:txBody>
      </p:sp>
    </p:spTree>
    <p:extLst>
      <p:ext uri="{BB962C8B-B14F-4D97-AF65-F5344CB8AC3E}">
        <p14:creationId xmlns:p14="http://schemas.microsoft.com/office/powerpoint/2010/main" val="72305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4803599D-87D7-4BB2-BEAC-C91777648F73}" type="slidenum">
              <a:rPr lang="en-US" altLang="en-US"/>
              <a:pPr/>
              <a:t>2</a:t>
            </a:fld>
            <a:endParaRPr lang="en-US" altLang="en-US"/>
          </a:p>
        </p:txBody>
      </p:sp>
      <p:sp>
        <p:nvSpPr>
          <p:cNvPr id="10242" name="Rectangle 2"/>
          <p:cNvSpPr>
            <a:spLocks noGrp="1" noChangeArrowheads="1"/>
          </p:cNvSpPr>
          <p:nvPr>
            <p:ph type="title"/>
          </p:nvPr>
        </p:nvSpPr>
        <p:spPr>
          <a:xfrm>
            <a:off x="457200" y="152400"/>
            <a:ext cx="8229600" cy="685800"/>
          </a:xfrm>
          <a:gradFill rotWithShape="1">
            <a:gsLst>
              <a:gs pos="0">
                <a:schemeClr val="bg2"/>
              </a:gs>
              <a:gs pos="50000">
                <a:schemeClr val="bg1"/>
              </a:gs>
              <a:gs pos="100000">
                <a:schemeClr val="bg2"/>
              </a:gs>
            </a:gsLst>
            <a:lin ang="5400000" scaled="1"/>
          </a:gradFill>
        </p:spPr>
        <p:txBody>
          <a:bodyPr/>
          <a:lstStyle/>
          <a:p>
            <a:pPr eaLnBrk="1" hangingPunct="1">
              <a:defRPr/>
            </a:pPr>
            <a:r>
              <a:rPr lang="en-US" sz="4000" smtClean="0"/>
              <a:t>Pancreas</a:t>
            </a:r>
          </a:p>
        </p:txBody>
      </p:sp>
      <p:sp>
        <p:nvSpPr>
          <p:cNvPr id="73732" name="Rectangle 3"/>
          <p:cNvSpPr>
            <a:spLocks noGrp="1" noChangeArrowheads="1"/>
          </p:cNvSpPr>
          <p:nvPr>
            <p:ph type="body" idx="1"/>
          </p:nvPr>
        </p:nvSpPr>
        <p:spPr>
          <a:xfrm>
            <a:off x="457200" y="914400"/>
            <a:ext cx="8229600" cy="5638800"/>
          </a:xfrm>
        </p:spPr>
        <p:txBody>
          <a:bodyPr/>
          <a:lstStyle/>
          <a:p>
            <a:pPr eaLnBrk="1" hangingPunct="1">
              <a:lnSpc>
                <a:spcPct val="90000"/>
              </a:lnSpc>
            </a:pPr>
            <a:r>
              <a:rPr lang="en-US" altLang="en-US" sz="2800" dirty="0" smtClean="0"/>
              <a:t>The </a:t>
            </a:r>
            <a:r>
              <a:rPr lang="en-US" altLang="en-US" sz="2800" i="1" dirty="0" smtClean="0">
                <a:solidFill>
                  <a:srgbClr val="666699"/>
                </a:solidFill>
              </a:rPr>
              <a:t>pancreas</a:t>
            </a:r>
            <a:r>
              <a:rPr lang="en-US" altLang="en-US" sz="2800" dirty="0" smtClean="0"/>
              <a:t> is between the kidneys and the duodenum and provides digestive juices and endocrine functions. </a:t>
            </a:r>
          </a:p>
          <a:p>
            <a:pPr eaLnBrk="1" hangingPunct="1">
              <a:lnSpc>
                <a:spcPct val="90000"/>
              </a:lnSpc>
            </a:pPr>
            <a:r>
              <a:rPr lang="en-US" altLang="en-US" sz="2800" i="1" dirty="0" smtClean="0">
                <a:solidFill>
                  <a:srgbClr val="666699"/>
                </a:solidFill>
              </a:rPr>
              <a:t>Pancreatic Islets of Langerhans</a:t>
            </a:r>
            <a:r>
              <a:rPr lang="en-US" altLang="en-US" sz="2800" dirty="0" smtClean="0"/>
              <a:t> secrete:</a:t>
            </a:r>
          </a:p>
          <a:p>
            <a:pPr eaLnBrk="1" hangingPunct="1">
              <a:lnSpc>
                <a:spcPct val="90000"/>
              </a:lnSpc>
            </a:pPr>
            <a:r>
              <a:rPr lang="en-US" altLang="en-US" sz="2800" dirty="0" smtClean="0"/>
              <a:t>	- </a:t>
            </a:r>
            <a:r>
              <a:rPr lang="en-US" altLang="en-US" sz="2800" i="1" dirty="0" smtClean="0">
                <a:solidFill>
                  <a:srgbClr val="666699"/>
                </a:solidFill>
              </a:rPr>
              <a:t>insulin</a:t>
            </a:r>
            <a:r>
              <a:rPr lang="en-US" altLang="en-US" sz="2800" dirty="0" smtClean="0"/>
              <a:t>, from the beta cells, which lowers the blood glucose level</a:t>
            </a:r>
          </a:p>
          <a:p>
            <a:pPr eaLnBrk="1" hangingPunct="1">
              <a:lnSpc>
                <a:spcPct val="90000"/>
              </a:lnSpc>
            </a:pPr>
            <a:r>
              <a:rPr lang="en-US" altLang="en-US" sz="2800" dirty="0" smtClean="0"/>
              <a:t>   - insulin makes cells more permeable to glucose</a:t>
            </a:r>
          </a:p>
          <a:p>
            <a:pPr eaLnBrk="1" hangingPunct="1">
              <a:lnSpc>
                <a:spcPct val="90000"/>
              </a:lnSpc>
            </a:pPr>
            <a:r>
              <a:rPr lang="en-US" altLang="en-US" sz="2800" dirty="0" smtClean="0"/>
              <a:t>	- </a:t>
            </a:r>
            <a:r>
              <a:rPr lang="en-US" altLang="en-US" sz="2800" i="1" dirty="0" smtClean="0">
                <a:solidFill>
                  <a:srgbClr val="666699"/>
                </a:solidFill>
              </a:rPr>
              <a:t>glucagon</a:t>
            </a:r>
            <a:r>
              <a:rPr lang="en-US" altLang="en-US" sz="2800" dirty="0" smtClean="0"/>
              <a:t>, from the alpha cells, which increases the blood glucose level</a:t>
            </a:r>
          </a:p>
          <a:p>
            <a:pPr eaLnBrk="1" hangingPunct="1">
              <a:lnSpc>
                <a:spcPct val="90000"/>
              </a:lnSpc>
            </a:pPr>
            <a:r>
              <a:rPr lang="en-US" altLang="en-US" sz="2800" dirty="0" smtClean="0"/>
              <a:t>    - glucagon causes the conversion of glycogen to glucose</a:t>
            </a:r>
          </a:p>
          <a:p>
            <a:pPr>
              <a:lnSpc>
                <a:spcPct val="90000"/>
              </a:lnSpc>
            </a:pPr>
            <a:r>
              <a:rPr lang="en-US" altLang="en-US" sz="1400" dirty="0"/>
              <a:t>http://www.healthline.com/vpvideo/diabetes-how-insulin-works</a:t>
            </a:r>
            <a:endParaRPr lang="en-US" altLang="en-US" sz="1400" dirty="0" smtClean="0"/>
          </a:p>
        </p:txBody>
      </p:sp>
    </p:spTree>
    <p:extLst>
      <p:ext uri="{BB962C8B-B14F-4D97-AF65-F5344CB8AC3E}">
        <p14:creationId xmlns:p14="http://schemas.microsoft.com/office/powerpoint/2010/main" val="2033368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CD95FB10-FAB2-46B9-8E7D-49BBD6BB2D67}" type="slidenum">
              <a:rPr lang="en-US" altLang="en-US"/>
              <a:pPr/>
              <a:t>3</a:t>
            </a:fld>
            <a:endParaRPr lang="en-US" altLang="en-US"/>
          </a:p>
        </p:txBody>
      </p:sp>
      <p:sp>
        <p:nvSpPr>
          <p:cNvPr id="74755" name="Rectangle 2"/>
          <p:cNvSpPr>
            <a:spLocks noGrp="1" noChangeArrowheads="1"/>
          </p:cNvSpPr>
          <p:nvPr>
            <p:ph type="title"/>
          </p:nvPr>
        </p:nvSpPr>
        <p:spPr/>
        <p:txBody>
          <a:bodyPr/>
          <a:lstStyle/>
          <a:p>
            <a:pPr eaLnBrk="1" hangingPunct="1"/>
            <a:r>
              <a:rPr lang="en-US" altLang="en-US" sz="4000" smtClean="0">
                <a:hlinkClick r:id="rId3"/>
              </a:rPr>
              <a:t>Regulation of blood glucose level</a:t>
            </a:r>
            <a:endParaRPr lang="en-US" altLang="en-US" sz="4000" smtClean="0"/>
          </a:p>
        </p:txBody>
      </p:sp>
      <p:pic>
        <p:nvPicPr>
          <p:cNvPr id="74756" name="Picture 5" descr="20_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181324"/>
            <a:ext cx="6749752" cy="506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2331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t>Diabetes Mellitus:</a:t>
            </a:r>
            <a:endParaRPr lang="en-CA" b="1" u="sng" dirty="0"/>
          </a:p>
        </p:txBody>
      </p:sp>
      <p:sp>
        <p:nvSpPr>
          <p:cNvPr id="3" name="Content Placeholder 2"/>
          <p:cNvSpPr>
            <a:spLocks noGrp="1"/>
          </p:cNvSpPr>
          <p:nvPr>
            <p:ph idx="1"/>
          </p:nvPr>
        </p:nvSpPr>
        <p:spPr/>
        <p:txBody>
          <a:bodyPr/>
          <a:lstStyle/>
          <a:p>
            <a:r>
              <a:rPr lang="en-CA" sz="2800" dirty="0" smtClean="0"/>
              <a:t>Lack of </a:t>
            </a:r>
            <a:r>
              <a:rPr lang="en-CA" sz="2800" dirty="0" smtClean="0"/>
              <a:t>insulin </a:t>
            </a:r>
            <a:r>
              <a:rPr lang="en-US" altLang="en-US" sz="2800" dirty="0"/>
              <a:t>due to the failure of the pancreas to produce insulin or the inability of the body cells to take it up. </a:t>
            </a:r>
            <a:endParaRPr lang="en-CA" sz="2800" dirty="0" smtClean="0"/>
          </a:p>
          <a:p>
            <a:r>
              <a:rPr lang="en-US" altLang="en-US" sz="2800" i="1" dirty="0">
                <a:solidFill>
                  <a:srgbClr val="666699"/>
                </a:solidFill>
              </a:rPr>
              <a:t>Hyperglycemia</a:t>
            </a:r>
            <a:r>
              <a:rPr lang="en-US" altLang="en-US" sz="2800" dirty="0"/>
              <a:t> symptoms develop, and glucose appears in the urine. </a:t>
            </a:r>
          </a:p>
          <a:p>
            <a:pPr>
              <a:buFont typeface="Arial" pitchFamily="34" charset="0"/>
              <a:buChar char="•"/>
            </a:pPr>
            <a:r>
              <a:rPr lang="en-CA" sz="2800" dirty="0" smtClean="0"/>
              <a:t>Produce </a:t>
            </a:r>
            <a:r>
              <a:rPr lang="en-CA" sz="2800" dirty="0" smtClean="0"/>
              <a:t>urine with sugar (kidneys are unable to reabsorb all the sugar)</a:t>
            </a:r>
          </a:p>
          <a:p>
            <a:pPr>
              <a:buFont typeface="Arial" pitchFamily="34" charset="0"/>
              <a:buChar char="•"/>
            </a:pPr>
            <a:r>
              <a:rPr lang="en-CA" sz="2800" dirty="0" smtClean="0"/>
              <a:t>High glucose concentration draws water from nephron by osmosis</a:t>
            </a:r>
          </a:p>
          <a:p>
            <a:pPr lvl="2">
              <a:buFont typeface="Arial" pitchFamily="34" charset="0"/>
              <a:buChar char="•"/>
            </a:pPr>
            <a:r>
              <a:rPr lang="en-CA" sz="2400" dirty="0" smtClean="0"/>
              <a:t>Large volumes of urine, often thirsty</a:t>
            </a:r>
            <a:endParaRPr lang="en-CA" sz="2400" dirty="0"/>
          </a:p>
        </p:txBody>
      </p:sp>
    </p:spTree>
    <p:extLst>
      <p:ext uri="{BB962C8B-B14F-4D97-AF65-F5344CB8AC3E}">
        <p14:creationId xmlns:p14="http://schemas.microsoft.com/office/powerpoint/2010/main" val="422700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FB088113-28C1-446E-8D87-9523ED5C2421}" type="slidenum">
              <a:rPr lang="en-US" altLang="en-US"/>
              <a:pPr/>
              <a:t>5</a:t>
            </a:fld>
            <a:endParaRPr lang="en-US" altLang="en-US"/>
          </a:p>
        </p:txBody>
      </p:sp>
      <p:sp>
        <p:nvSpPr>
          <p:cNvPr id="77827" name="Rectangle 2"/>
          <p:cNvSpPr>
            <a:spLocks noGrp="1" noChangeArrowheads="1"/>
          </p:cNvSpPr>
          <p:nvPr>
            <p:ph type="title"/>
          </p:nvPr>
        </p:nvSpPr>
        <p:spPr/>
        <p:txBody>
          <a:bodyPr/>
          <a:lstStyle/>
          <a:p>
            <a:pPr eaLnBrk="1" hangingPunct="1"/>
            <a:r>
              <a:rPr lang="en-US" altLang="en-US" smtClean="0"/>
              <a:t>Glucose tolerance test</a:t>
            </a:r>
          </a:p>
        </p:txBody>
      </p:sp>
      <p:pic>
        <p:nvPicPr>
          <p:cNvPr id="77828" name="Picture 5" descr="20_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0" y="1200150"/>
            <a:ext cx="7035800"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85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t>3 types:</a:t>
            </a:r>
            <a:endParaRPr lang="en-CA" b="1" u="sng" dirty="0"/>
          </a:p>
        </p:txBody>
      </p:sp>
      <p:sp>
        <p:nvSpPr>
          <p:cNvPr id="3" name="Content Placeholder 2"/>
          <p:cNvSpPr>
            <a:spLocks noGrp="1"/>
          </p:cNvSpPr>
          <p:nvPr>
            <p:ph idx="1"/>
          </p:nvPr>
        </p:nvSpPr>
        <p:spPr/>
        <p:txBody>
          <a:bodyPr/>
          <a:lstStyle/>
          <a:p>
            <a:pPr marL="457200" indent="-457200">
              <a:buAutoNum type="arabicParenR"/>
            </a:pPr>
            <a:r>
              <a:rPr lang="en-CA" b="1" u="sng" dirty="0" smtClean="0"/>
              <a:t>Juvenile onset</a:t>
            </a:r>
            <a:r>
              <a:rPr lang="en-CA" b="1" dirty="0" smtClean="0"/>
              <a:t>: </a:t>
            </a:r>
            <a:r>
              <a:rPr lang="en-CA" dirty="0" smtClean="0"/>
              <a:t>(by about age 6)  ~10% of diabetes cases</a:t>
            </a:r>
          </a:p>
          <a:p>
            <a:pPr marL="860425" lvl="3" indent="-342900"/>
            <a:r>
              <a:rPr lang="en-CA" dirty="0" smtClean="0"/>
              <a:t>Genetic</a:t>
            </a:r>
          </a:p>
          <a:p>
            <a:pPr marL="860425" lvl="3" indent="-342900"/>
            <a:r>
              <a:rPr lang="en-CA" dirty="0" smtClean="0"/>
              <a:t>Treatment: insulin injections/pump</a:t>
            </a:r>
          </a:p>
          <a:p>
            <a:pPr marL="0" indent="0">
              <a:buNone/>
            </a:pPr>
            <a:r>
              <a:rPr lang="en-CA" dirty="0" smtClean="0"/>
              <a:t>2) </a:t>
            </a:r>
            <a:r>
              <a:rPr lang="en-CA" b="1" u="sng" dirty="0" smtClean="0"/>
              <a:t>Maturity onset</a:t>
            </a:r>
            <a:r>
              <a:rPr lang="en-CA" dirty="0" smtClean="0"/>
              <a:t>: diagnosed in adulthood  ~90% of diabetes cases</a:t>
            </a:r>
          </a:p>
          <a:p>
            <a:pPr marL="860425" lvl="3" indent="-342900"/>
            <a:r>
              <a:rPr lang="en-CA" dirty="0" smtClean="0"/>
              <a:t>Beta cells slow down production of insulin</a:t>
            </a:r>
          </a:p>
          <a:p>
            <a:pPr marL="860425" lvl="3" indent="-342900"/>
            <a:r>
              <a:rPr lang="en-CA" dirty="0" smtClean="0"/>
              <a:t>Or, ineffective use of insulin by the body</a:t>
            </a:r>
          </a:p>
          <a:p>
            <a:pPr marL="860425" lvl="3" indent="-342900"/>
            <a:r>
              <a:rPr lang="en-CA" dirty="0" smtClean="0"/>
              <a:t>Treatment:  Diet &amp; Exercise primarily</a:t>
            </a:r>
          </a:p>
          <a:p>
            <a:pPr marL="517525" lvl="3" indent="0">
              <a:buNone/>
            </a:pPr>
            <a:endParaRPr lang="en-CA" dirty="0" smtClean="0"/>
          </a:p>
          <a:p>
            <a:pPr marL="0" indent="0">
              <a:buNone/>
            </a:pPr>
            <a:r>
              <a:rPr lang="en-CA" dirty="0" smtClean="0"/>
              <a:t>3) </a:t>
            </a:r>
            <a:r>
              <a:rPr lang="en-CA" b="1" dirty="0" smtClean="0"/>
              <a:t>Gestational:  </a:t>
            </a:r>
            <a:r>
              <a:rPr lang="en-CA" dirty="0" smtClean="0"/>
              <a:t>Pregnant woman (2-4% of pregnancies)</a:t>
            </a:r>
          </a:p>
          <a:p>
            <a:pPr marL="860425" lvl="3" indent="-342900"/>
            <a:r>
              <a:rPr lang="en-CA" dirty="0" smtClean="0"/>
              <a:t>Controlled by diet mostly</a:t>
            </a:r>
          </a:p>
          <a:p>
            <a:pPr marL="860425" lvl="3" indent="-342900"/>
            <a:r>
              <a:rPr lang="en-CA" dirty="0" smtClean="0"/>
              <a:t>Increases the risk of both mother and child ending up with type II diabetes later in life</a:t>
            </a:r>
            <a:endParaRPr lang="en-CA" dirty="0"/>
          </a:p>
        </p:txBody>
      </p:sp>
    </p:spTree>
    <p:extLst>
      <p:ext uri="{BB962C8B-B14F-4D97-AF65-F5344CB8AC3E}">
        <p14:creationId xmlns:p14="http://schemas.microsoft.com/office/powerpoint/2010/main" val="37561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833451D7-9977-4147-A2F6-5200939AF321}" type="slidenum">
              <a:rPr lang="en-US" altLang="en-US"/>
              <a:pPr/>
              <a:t>7</a:t>
            </a:fld>
            <a:endParaRPr lang="en-US" altLang="en-US"/>
          </a:p>
        </p:txBody>
      </p:sp>
      <p:sp>
        <p:nvSpPr>
          <p:cNvPr id="79875" name="Rectangle 3"/>
          <p:cNvSpPr>
            <a:spLocks noGrp="1" noChangeArrowheads="1"/>
          </p:cNvSpPr>
          <p:nvPr>
            <p:ph type="body" idx="4294967295"/>
          </p:nvPr>
        </p:nvSpPr>
        <p:spPr>
          <a:xfrm>
            <a:off x="685800" y="990600"/>
            <a:ext cx="8229600" cy="5135563"/>
          </a:xfrm>
        </p:spPr>
        <p:txBody>
          <a:bodyPr/>
          <a:lstStyle/>
          <a:p>
            <a:pPr eaLnBrk="1" hangingPunct="1"/>
            <a:r>
              <a:rPr lang="en-US" altLang="en-US" i="1" smtClean="0">
                <a:solidFill>
                  <a:srgbClr val="666699"/>
                </a:solidFill>
              </a:rPr>
              <a:t>Type I diabetes mellitus</a:t>
            </a:r>
            <a:r>
              <a:rPr lang="en-US" altLang="en-US" smtClean="0"/>
              <a:t> occurs when the pancreas does not produce insulin and the patient requires insulin injections. </a:t>
            </a:r>
          </a:p>
          <a:p>
            <a:pPr eaLnBrk="1" hangingPunct="1"/>
            <a:r>
              <a:rPr lang="en-US" altLang="en-US" smtClean="0"/>
              <a:t>Most people with diabetes have </a:t>
            </a:r>
            <a:r>
              <a:rPr lang="en-US" altLang="en-US" i="1" smtClean="0">
                <a:solidFill>
                  <a:srgbClr val="666699"/>
                </a:solidFill>
              </a:rPr>
              <a:t>Type II</a:t>
            </a:r>
            <a:r>
              <a:rPr lang="en-US" altLang="en-US" smtClean="0"/>
              <a:t> </a:t>
            </a:r>
            <a:r>
              <a:rPr lang="en-US" altLang="en-US" i="1" smtClean="0">
                <a:solidFill>
                  <a:srgbClr val="666699"/>
                </a:solidFill>
              </a:rPr>
              <a:t>diabetes mellitus</a:t>
            </a:r>
            <a:r>
              <a:rPr lang="en-US" altLang="en-US" smtClean="0"/>
              <a:t> where the pancreas produces insulin but the body cells do not respond. </a:t>
            </a:r>
          </a:p>
          <a:p>
            <a:pPr eaLnBrk="1" hangingPunct="1"/>
            <a:r>
              <a:rPr lang="en-US" altLang="en-US" smtClean="0"/>
              <a:t>Both types lead to long-term serious complications.</a:t>
            </a:r>
          </a:p>
        </p:txBody>
      </p:sp>
    </p:spTree>
    <p:extLst>
      <p:ext uri="{BB962C8B-B14F-4D97-AF65-F5344CB8AC3E}">
        <p14:creationId xmlns:p14="http://schemas.microsoft.com/office/powerpoint/2010/main" val="100829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1000"/>
                                        <p:tgtEl>
                                          <p:spTgt spid="79875">
                                            <p:txEl>
                                              <p:pRg st="0" end="0"/>
                                            </p:txEl>
                                          </p:spTgt>
                                        </p:tgtEl>
                                      </p:cBhvr>
                                    </p:animEffect>
                                    <p:anim calcmode="lin" valueType="num">
                                      <p:cBhvr>
                                        <p:cTn id="8" dur="10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9875">
                                            <p:txEl>
                                              <p:pRg st="1" end="1"/>
                                            </p:txEl>
                                          </p:spTgt>
                                        </p:tgtEl>
                                        <p:attrNameLst>
                                          <p:attrName>style.visibility</p:attrName>
                                        </p:attrNameLst>
                                      </p:cBhvr>
                                      <p:to>
                                        <p:strVal val="visible"/>
                                      </p:to>
                                    </p:set>
                                    <p:animEffect transition="in" filter="fade">
                                      <p:cBhvr>
                                        <p:cTn id="14" dur="1000"/>
                                        <p:tgtEl>
                                          <p:spTgt spid="79875">
                                            <p:txEl>
                                              <p:pRg st="1" end="1"/>
                                            </p:txEl>
                                          </p:spTgt>
                                        </p:tgtEl>
                                      </p:cBhvr>
                                    </p:animEffect>
                                    <p:anim calcmode="lin" valueType="num">
                                      <p:cBhvr>
                                        <p:cTn id="15" dur="10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98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Effect transition="in" filter="fade">
                                      <p:cBhvr>
                                        <p:cTn id="21" dur="1000"/>
                                        <p:tgtEl>
                                          <p:spTgt spid="79875">
                                            <p:txEl>
                                              <p:pRg st="2" end="2"/>
                                            </p:txEl>
                                          </p:spTgt>
                                        </p:tgtEl>
                                      </p:cBhvr>
                                    </p:animEffect>
                                    <p:anim calcmode="lin" valueType="num">
                                      <p:cBhvr>
                                        <p:cTn id="22"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98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40407E1B-5ABC-4830-B7F0-09EE8A33BF4B}" type="slidenum">
              <a:rPr lang="en-US" altLang="en-US"/>
              <a:pPr/>
              <a:t>8</a:t>
            </a:fld>
            <a:endParaRPr lang="en-US" altLang="en-US"/>
          </a:p>
        </p:txBody>
      </p:sp>
      <p:sp>
        <p:nvSpPr>
          <p:cNvPr id="81923" name="Rectangle 2"/>
          <p:cNvSpPr>
            <a:spLocks noGrp="1" noChangeArrowheads="1"/>
          </p:cNvSpPr>
          <p:nvPr>
            <p:ph type="title"/>
          </p:nvPr>
        </p:nvSpPr>
        <p:spPr>
          <a:xfrm flipV="1">
            <a:off x="457200" y="0"/>
            <a:ext cx="8229600" cy="274638"/>
          </a:xfrm>
        </p:spPr>
        <p:txBody>
          <a:bodyPr/>
          <a:lstStyle/>
          <a:p>
            <a:pPr eaLnBrk="1" hangingPunct="1"/>
            <a:endParaRPr lang="en-CA" altLang="en-US" sz="4000" smtClean="0"/>
          </a:p>
        </p:txBody>
      </p:sp>
      <p:sp>
        <p:nvSpPr>
          <p:cNvPr id="81924" name="Rectangle 3"/>
          <p:cNvSpPr>
            <a:spLocks noGrp="1" noChangeArrowheads="1"/>
          </p:cNvSpPr>
          <p:nvPr>
            <p:ph type="body" idx="1"/>
          </p:nvPr>
        </p:nvSpPr>
        <p:spPr>
          <a:xfrm>
            <a:off x="457200" y="457200"/>
            <a:ext cx="8229600" cy="5668963"/>
          </a:xfrm>
        </p:spPr>
        <p:txBody>
          <a:bodyPr/>
          <a:lstStyle/>
          <a:p>
            <a:pPr eaLnBrk="1" hangingPunct="1">
              <a:buFontTx/>
              <a:buChar char="•"/>
            </a:pPr>
            <a:r>
              <a:rPr lang="en-US" altLang="en-US" sz="2800" dirty="0" smtClean="0"/>
              <a:t>type I (insulin dependent) caused by lack of insulin production in pancreas, hereditary but may skip generations</a:t>
            </a:r>
          </a:p>
          <a:p>
            <a:pPr eaLnBrk="1" hangingPunct="1">
              <a:buFontTx/>
              <a:buChar char="•"/>
            </a:pPr>
            <a:r>
              <a:rPr lang="en-US" altLang="en-US" sz="2800" dirty="0" smtClean="0"/>
              <a:t>treated with insulin injections and rigid blood monitoring</a:t>
            </a:r>
          </a:p>
          <a:p>
            <a:pPr eaLnBrk="1" hangingPunct="1">
              <a:buFontTx/>
              <a:buChar char="•"/>
            </a:pPr>
            <a:r>
              <a:rPr lang="en-US" altLang="en-US" sz="2800" dirty="0" smtClean="0"/>
              <a:t>since insulin is a protein it would be digested if taken orally</a:t>
            </a:r>
          </a:p>
          <a:p>
            <a:pPr eaLnBrk="1" hangingPunct="1">
              <a:buFontTx/>
              <a:buChar char="•"/>
            </a:pPr>
            <a:r>
              <a:rPr lang="en-US" altLang="en-US" sz="2800" dirty="0" smtClean="0"/>
              <a:t>must monitor both hypoglycemia (need glucagon or glucose) and hyperglycemia (need insulin)</a:t>
            </a:r>
          </a:p>
          <a:p>
            <a:pPr eaLnBrk="1" hangingPunct="1">
              <a:buFontTx/>
              <a:buChar char="•"/>
            </a:pPr>
            <a:r>
              <a:rPr lang="en-US" altLang="en-US" sz="2800" dirty="0" smtClean="0"/>
              <a:t>in research: islet transplants, gene therapy (thought to have found gene)</a:t>
            </a:r>
            <a:endParaRPr lang="en-CA" altLang="en-US" sz="2800" dirty="0" smtClean="0"/>
          </a:p>
        </p:txBody>
      </p:sp>
    </p:spTree>
    <p:extLst>
      <p:ext uri="{BB962C8B-B14F-4D97-AF65-F5344CB8AC3E}">
        <p14:creationId xmlns:p14="http://schemas.microsoft.com/office/powerpoint/2010/main" val="259477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D2B692BE-2DC5-4EE8-9F93-7D42BCF70D99}" type="slidenum">
              <a:rPr lang="en-US" altLang="en-US"/>
              <a:pPr/>
              <a:t>9</a:t>
            </a:fld>
            <a:endParaRPr lang="en-US" altLang="en-US"/>
          </a:p>
        </p:txBody>
      </p:sp>
      <p:sp>
        <p:nvSpPr>
          <p:cNvPr id="82947" name="Rectangle 2"/>
          <p:cNvSpPr>
            <a:spLocks noGrp="1" noChangeArrowheads="1"/>
          </p:cNvSpPr>
          <p:nvPr>
            <p:ph type="title"/>
          </p:nvPr>
        </p:nvSpPr>
        <p:spPr>
          <a:xfrm>
            <a:off x="457200" y="274638"/>
            <a:ext cx="8229600" cy="182562"/>
          </a:xfrm>
        </p:spPr>
        <p:txBody>
          <a:bodyPr/>
          <a:lstStyle/>
          <a:p>
            <a:pPr eaLnBrk="1" hangingPunct="1">
              <a:buFontTx/>
              <a:buChar char="•"/>
            </a:pPr>
            <a:endParaRPr lang="en-CA" altLang="en-US" sz="4000" smtClean="0"/>
          </a:p>
        </p:txBody>
      </p:sp>
      <p:sp>
        <p:nvSpPr>
          <p:cNvPr id="82948" name="Rectangle 3"/>
          <p:cNvSpPr>
            <a:spLocks noGrp="1" noChangeArrowheads="1"/>
          </p:cNvSpPr>
          <p:nvPr>
            <p:ph type="body" idx="1"/>
          </p:nvPr>
        </p:nvSpPr>
        <p:spPr>
          <a:xfrm>
            <a:off x="457200" y="609600"/>
            <a:ext cx="8229600" cy="5516563"/>
          </a:xfrm>
        </p:spPr>
        <p:txBody>
          <a:bodyPr/>
          <a:lstStyle/>
          <a:p>
            <a:pPr eaLnBrk="1" hangingPunct="1">
              <a:buFontTx/>
              <a:buChar char="•"/>
            </a:pPr>
            <a:r>
              <a:rPr lang="en-US" altLang="en-US" dirty="0" smtClean="0"/>
              <a:t>type II (insulin independent),  caused by decreased insulin production, or too much glucose produced by the liver (not enough compensation by pancreas), insulin resistance</a:t>
            </a:r>
          </a:p>
          <a:p>
            <a:pPr eaLnBrk="1" hangingPunct="1">
              <a:buFontTx/>
              <a:buChar char="•"/>
            </a:pPr>
            <a:r>
              <a:rPr lang="en-US" altLang="en-US" dirty="0" smtClean="0"/>
              <a:t>gestational diabetes, during pregnancy, mother develops symptoms – at a greater risk for type II later in life</a:t>
            </a:r>
            <a:endParaRPr lang="en-CA" altLang="en-US" dirty="0" smtClean="0"/>
          </a:p>
        </p:txBody>
      </p:sp>
      <p:sp>
        <p:nvSpPr>
          <p:cNvPr id="2" name="Rectangle 1"/>
          <p:cNvSpPr/>
          <p:nvPr/>
        </p:nvSpPr>
        <p:spPr>
          <a:xfrm>
            <a:off x="683568" y="3105835"/>
            <a:ext cx="6174432" cy="646331"/>
          </a:xfrm>
          <a:prstGeom prst="rect">
            <a:avLst/>
          </a:prstGeom>
        </p:spPr>
        <p:txBody>
          <a:bodyPr wrap="square">
            <a:spAutoFit/>
          </a:bodyPr>
          <a:lstStyle/>
          <a:p>
            <a:r>
              <a:rPr lang="en-CA" u="sng" dirty="0">
                <a:hlinkClick r:id="rId2"/>
              </a:rPr>
              <a:t>http://web.diabetes.org/link/link_for_life/main.html?loc=facts-about-type2</a:t>
            </a:r>
            <a:endParaRPr lang="en-US" dirty="0"/>
          </a:p>
        </p:txBody>
      </p:sp>
    </p:spTree>
    <p:extLst>
      <p:ext uri="{BB962C8B-B14F-4D97-AF65-F5344CB8AC3E}">
        <p14:creationId xmlns:p14="http://schemas.microsoft.com/office/powerpoint/2010/main" val="1551351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160</TotalTime>
  <Words>775</Words>
  <Application>Microsoft Office PowerPoint</Application>
  <PresentationFormat>On-screen Show (4:3)</PresentationFormat>
  <Paragraphs>75</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Pancreas – Disorders</vt:lpstr>
      <vt:lpstr>Pancreas</vt:lpstr>
      <vt:lpstr>Regulation of blood glucose level</vt:lpstr>
      <vt:lpstr>Diabetes Mellitus:</vt:lpstr>
      <vt:lpstr>Glucose tolerance test</vt:lpstr>
      <vt:lpstr>3 types:</vt:lpstr>
      <vt:lpstr>PowerPoint Presentation</vt:lpstr>
      <vt:lpstr>PowerPoint Presentation</vt:lpstr>
      <vt:lpstr>PowerPoint Presentation</vt:lpstr>
      <vt:lpstr>PowerPoint Presentation</vt:lpstr>
      <vt:lpstr>Diabetes Incipidus – lack of ADH</vt:lpstr>
      <vt:lpstr>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Pancreas – Disorders</dc:title>
  <dc:creator>Lindsay Unland</dc:creator>
  <cp:lastModifiedBy>Gerry-Lynn Borys</cp:lastModifiedBy>
  <cp:revision>18</cp:revision>
  <cp:lastPrinted>2012-09-25T15:04:33Z</cp:lastPrinted>
  <dcterms:created xsi:type="dcterms:W3CDTF">2012-09-24T18:50:08Z</dcterms:created>
  <dcterms:modified xsi:type="dcterms:W3CDTF">2014-02-25T20:28:52Z</dcterms:modified>
</cp:coreProperties>
</file>