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102" y="-12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9BD35E-09BD-4788-A261-2BCBC0B21360}" type="datetimeFigureOut">
              <a:rPr lang="en-US" smtClean="0"/>
              <a:t>2/27/2014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0BA99A-9125-4EFD-92E7-798C3DD434C3}" type="slidenum">
              <a:rPr lang="en-US" smtClean="0"/>
              <a:t>‹#›</a:t>
            </a:fld>
            <a:endParaRPr lang="en-US"/>
          </a:p>
        </p:txBody>
      </p:sp>
    </p:spTree>
    <p:extLst>
      <p:ext uri="{BB962C8B-B14F-4D97-AF65-F5344CB8AC3E}">
        <p14:creationId xmlns:p14="http://schemas.microsoft.com/office/powerpoint/2010/main" val="2827430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C2FFCD6-ADA1-4B96-96C4-A63CF4264803}" type="slidenum">
              <a:rPr lang="en-US" altLang="en-US"/>
              <a:pPr/>
              <a:t>4</a:t>
            </a:fld>
            <a:endParaRPr lang="en-US" altLang="en-US"/>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r>
              <a:rPr lang="en-US" altLang="en-US" smtClean="0">
                <a:latin typeface="Arial" charset="0"/>
              </a:rPr>
              <a:t>Cortisone, the medication that is often administered for inflammation of joints, is a glucocorticoid.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74107DF-3E8A-4F49-BFA2-7F73E25B0047}" type="slidenum">
              <a:rPr lang="en-US" altLang="en-US"/>
              <a:pPr/>
              <a:t>5</a:t>
            </a:fld>
            <a:endParaRPr lang="en-US" altLang="en-US"/>
          </a:p>
        </p:txBody>
      </p:sp>
      <p:sp>
        <p:nvSpPr>
          <p:cNvPr id="62467" name="Rectangle 2"/>
          <p:cNvSpPr>
            <a:spLocks noRo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r>
              <a:rPr lang="en-US" altLang="en-US" smtClean="0">
                <a:latin typeface="Arial" charset="0"/>
              </a:rPr>
              <a:t>Both the adrenal medulla and the adrenal cortex are under the control of the hypothalamus when they help us respond to stress. (</a:t>
            </a:r>
            <a:r>
              <a:rPr lang="en-US" altLang="en-US" i="1" smtClean="0">
                <a:latin typeface="Arial" charset="0"/>
              </a:rPr>
              <a:t>Left</a:t>
            </a:r>
            <a:r>
              <a:rPr lang="en-US" altLang="en-US" smtClean="0">
                <a:latin typeface="Arial" charset="0"/>
              </a:rPr>
              <a:t>) The adrenal medulla provides a rapid, but short-term, stress response. Effects include increased heartbeat and blood pressure, increased blood glucose, and energized muscles. (</a:t>
            </a:r>
            <a:r>
              <a:rPr lang="en-US" altLang="en-US" i="1" smtClean="0">
                <a:latin typeface="Arial" charset="0"/>
              </a:rPr>
              <a:t>Right</a:t>
            </a:r>
            <a:r>
              <a:rPr lang="en-US" altLang="en-US" smtClean="0">
                <a:latin typeface="Arial" charset="0"/>
              </a:rPr>
              <a:t>) The adrenal cortex provides a slower, but long-term, stress response. Glucocorticoid effects include protein and fat metabolism instead of glucose breakdown, reduction of inflammation, and a suppression of immune system cells. Mineralocorticoid effects include reabsorption of sodium ions and water by the kidneys, and increases in both blood volume and blood pressure.</a:t>
            </a:r>
          </a:p>
          <a:p>
            <a:pPr eaLnBrk="1" hangingPunct="1"/>
            <a:endParaRPr lang="en-US" alt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1A32E35-6C6A-4987-9E73-E2D8F6D7BECC}" type="slidenum">
              <a:rPr lang="en-US" altLang="en-US"/>
              <a:pPr/>
              <a:t>8</a:t>
            </a:fld>
            <a:endParaRPr lang="en-US" altLang="en-US"/>
          </a:p>
        </p:txBody>
      </p:sp>
      <p:sp>
        <p:nvSpPr>
          <p:cNvPr id="66563" name="Rectangle 2"/>
          <p:cNvSpPr>
            <a:spLocks noRo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pPr eaLnBrk="1" hangingPunct="1"/>
            <a:r>
              <a:rPr lang="en-US" altLang="en-US" smtClean="0">
                <a:latin typeface="Arial" charset="0"/>
              </a:rPr>
              <a:t>(</a:t>
            </a:r>
            <a:r>
              <a:rPr lang="en-US" altLang="en-US" i="1" smtClean="0">
                <a:latin typeface="Arial" charset="0"/>
              </a:rPr>
              <a:t>Bottom</a:t>
            </a:r>
            <a:r>
              <a:rPr lang="en-US" altLang="en-US" smtClean="0">
                <a:latin typeface="Arial" charset="0"/>
              </a:rPr>
              <a:t>) When the blood sodium (Na</a:t>
            </a:r>
            <a:r>
              <a:rPr lang="en-US" altLang="en-US" baseline="30000" smtClean="0">
                <a:latin typeface="Arial" charset="0"/>
              </a:rPr>
              <a:t>+</a:t>
            </a:r>
            <a:r>
              <a:rPr lang="en-US" altLang="en-US" smtClean="0">
                <a:latin typeface="Arial" charset="0"/>
              </a:rPr>
              <a:t>) level is low, a low blood pressure causes the kidneys to secrete renin. Renin leads to the secretion of aldosterone from the adrenal cortex. Aldosterone causes the kdneys to reabsorb Na</a:t>
            </a:r>
            <a:r>
              <a:rPr lang="en-US" altLang="en-US" baseline="30000" smtClean="0">
                <a:latin typeface="Arial" charset="0"/>
              </a:rPr>
              <a:t>+</a:t>
            </a:r>
            <a:r>
              <a:rPr lang="en-US" altLang="en-US" smtClean="0">
                <a:latin typeface="Arial" charset="0"/>
              </a:rPr>
              <a:t>, and water follows, so that blood volume and pressure return to normal. </a:t>
            </a:r>
          </a:p>
          <a:p>
            <a:pPr eaLnBrk="1" hangingPunct="1"/>
            <a:r>
              <a:rPr lang="en-US" altLang="en-US" smtClean="0">
                <a:latin typeface="Arial" charset="0"/>
              </a:rPr>
              <a:t>(Top) When the blood Na</a:t>
            </a:r>
            <a:r>
              <a:rPr lang="en-US" altLang="en-US" baseline="30000" smtClean="0">
                <a:latin typeface="Arial" charset="0"/>
              </a:rPr>
              <a:t>+</a:t>
            </a:r>
            <a:r>
              <a:rPr lang="en-US" altLang="en-US" smtClean="0">
                <a:latin typeface="Arial" charset="0"/>
              </a:rPr>
              <a:t> is high, a high blood volume causes the heart to secrete atrial natriuretic hormone (ANH). ANH causes the kidneys to excrete Na</a:t>
            </a:r>
            <a:r>
              <a:rPr lang="en-US" altLang="en-US" baseline="30000" smtClean="0">
                <a:latin typeface="Arial" charset="0"/>
              </a:rPr>
              <a:t>+</a:t>
            </a:r>
            <a:r>
              <a:rPr lang="en-US" altLang="en-US" smtClean="0">
                <a:latin typeface="Arial" charset="0"/>
              </a:rPr>
              <a:t>, and water follows. The blood volume and pressure return to normal.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6A83386-F230-40AA-BA1C-BEB09090CDC1}" type="slidenum">
              <a:rPr lang="en-US" altLang="en-US"/>
              <a:pPr/>
              <a:t>9</a:t>
            </a:fld>
            <a:endParaRPr lang="en-US" altLang="en-US"/>
          </a:p>
        </p:txBody>
      </p:sp>
      <p:sp>
        <p:nvSpPr>
          <p:cNvPr id="68611" name="Rectangle 2"/>
          <p:cNvSpPr>
            <a:spLocks noRo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eaLnBrk="1" hangingPunct="1"/>
            <a:endParaRPr lang="en-US" altLang="en-US" smtClean="0">
              <a:latin typeface="Arial" charset="0"/>
            </a:endParaRPr>
          </a:p>
          <a:p>
            <a:pPr eaLnBrk="1" hangingPunct="1"/>
            <a:r>
              <a:rPr lang="en-US" altLang="en-US" smtClean="0">
                <a:latin typeface="Arial" charset="0"/>
              </a:rPr>
              <a:t>A mild infection can lead to death due to lack of cortisol needed to replenish glucose levels.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F616764-4E26-4BBF-9E61-D0294E6CEE94}" type="slidenum">
              <a:rPr lang="en-US" altLang="en-US"/>
              <a:pPr/>
              <a:t>10</a:t>
            </a:fld>
            <a:endParaRPr lang="en-US" altLang="en-US"/>
          </a:p>
        </p:txBody>
      </p:sp>
      <p:sp>
        <p:nvSpPr>
          <p:cNvPr id="70659" name="Rectangle 2"/>
          <p:cNvSpPr>
            <a:spLocks noRot="1"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pPr eaLnBrk="1" hangingPunct="1"/>
            <a:r>
              <a:rPr lang="en-US" altLang="en-US" smtClean="0">
                <a:latin typeface="Arial" charset="0"/>
              </a:rPr>
              <a:t>Addison disease is characterized by a peculiar bronzing of the skin, particularly noticeable in these light-skinned individuals. Note the color of the face (left) and the hands compared to the hand of an individual without the disease.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829A291-EAEB-4A65-97F3-77C1D295E19B}" type="slidenum">
              <a:rPr lang="en-US" altLang="en-US"/>
              <a:pPr/>
              <a:t>11</a:t>
            </a:fld>
            <a:endParaRPr lang="en-US" altLang="en-US"/>
          </a:p>
        </p:txBody>
      </p:sp>
      <p:sp>
        <p:nvSpPr>
          <p:cNvPr id="72707" name="Rectangle 2"/>
          <p:cNvSpPr>
            <a:spLocks noRot="1" noChangeArrowheads="1" noTextEdit="1"/>
          </p:cNvSpPr>
          <p:nvPr>
            <p:ph type="sldImg"/>
          </p:nvPr>
        </p:nvSpPr>
        <p:spPr>
          <a:ln/>
        </p:spPr>
      </p:sp>
      <p:sp>
        <p:nvSpPr>
          <p:cNvPr id="72708" name="Rectangle 3"/>
          <p:cNvSpPr>
            <a:spLocks noGrp="1" noChangeArrowheads="1"/>
          </p:cNvSpPr>
          <p:nvPr>
            <p:ph type="body" idx="1"/>
          </p:nvPr>
        </p:nvSpPr>
        <p:spPr>
          <a:noFill/>
        </p:spPr>
        <p:txBody>
          <a:bodyPr/>
          <a:lstStyle/>
          <a:p>
            <a:pPr eaLnBrk="1" hangingPunct="1"/>
            <a:r>
              <a:rPr lang="en-US" altLang="en-US" smtClean="0">
                <a:latin typeface="Arial" charset="0"/>
              </a:rPr>
              <a:t>Cushing syndrome results from hypersecretion of hormones due to an adrenal cortex tumor. On the left, the patient as he appeared when first diagnosed with Cushing syndrome. On the right is the same patient, four months after therapy.</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18064B5F-EE85-4AC1-803D-269171D38E0D}" type="datetimeFigureOut">
              <a:rPr lang="en-US" smtClean="0"/>
              <a:t>2/27/2014</a:t>
            </a:fld>
            <a:endParaRPr lang="en-US"/>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08F6619F-F3CB-4D2D-87CF-9078D1E0EBD5}" type="slidenum">
              <a:rPr lang="en-US" smtClean="0"/>
              <a:t>‹#›</a:t>
            </a:fld>
            <a:endParaRPr lang="en-US"/>
          </a:p>
        </p:txBody>
      </p:sp>
      <p:sp>
        <p:nvSpPr>
          <p:cNvPr id="15" name="Footer Placeholder 14"/>
          <p:cNvSpPr>
            <a:spLocks noGrp="1"/>
          </p:cNvSpPr>
          <p:nvPr>
            <p:ph type="ftr" sz="quarter" idx="12"/>
          </p:nvPr>
        </p:nvSpPr>
        <p:spPr>
          <a:xfrm>
            <a:off x="3581400" y="6296248"/>
            <a:ext cx="2820987" cy="152400"/>
          </a:xfrm>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18064B5F-EE85-4AC1-803D-269171D38E0D}" type="datetimeFigureOut">
              <a:rPr lang="en-US" smtClean="0"/>
              <a:t>2/27/2014</a:t>
            </a:fld>
            <a:endParaRPr lang="en-US"/>
          </a:p>
        </p:txBody>
      </p:sp>
      <p:sp>
        <p:nvSpPr>
          <p:cNvPr id="14" name="Slide Number Placeholder 13"/>
          <p:cNvSpPr>
            <a:spLocks noGrp="1"/>
          </p:cNvSpPr>
          <p:nvPr>
            <p:ph type="sldNum" sz="quarter" idx="11"/>
          </p:nvPr>
        </p:nvSpPr>
        <p:spPr/>
        <p:txBody>
          <a:bodyPr/>
          <a:lstStyle/>
          <a:p>
            <a:fld id="{08F6619F-F3CB-4D2D-87CF-9078D1E0EBD5}"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18064B5F-EE85-4AC1-803D-269171D38E0D}" type="datetimeFigureOut">
              <a:rPr lang="en-US" smtClean="0"/>
              <a:t>2/27/2014</a:t>
            </a:fld>
            <a:endParaRPr lang="en-US"/>
          </a:p>
        </p:txBody>
      </p:sp>
      <p:sp>
        <p:nvSpPr>
          <p:cNvPr id="14" name="Slide Number Placeholder 13"/>
          <p:cNvSpPr>
            <a:spLocks noGrp="1"/>
          </p:cNvSpPr>
          <p:nvPr>
            <p:ph type="sldNum" sz="quarter" idx="11"/>
          </p:nvPr>
        </p:nvSpPr>
        <p:spPr/>
        <p:txBody>
          <a:bodyPr/>
          <a:lstStyle/>
          <a:p>
            <a:fld id="{08F6619F-F3CB-4D2D-87CF-9078D1E0EBD5}"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18064B5F-EE85-4AC1-803D-269171D38E0D}" type="datetimeFigureOut">
              <a:rPr lang="en-US" smtClean="0"/>
              <a:t>2/27/2014</a:t>
            </a:fld>
            <a:endParaRPr lang="en-US"/>
          </a:p>
        </p:txBody>
      </p:sp>
      <p:sp>
        <p:nvSpPr>
          <p:cNvPr id="11" name="Slide Number Placeholder 10"/>
          <p:cNvSpPr>
            <a:spLocks noGrp="1"/>
          </p:cNvSpPr>
          <p:nvPr>
            <p:ph type="sldNum" sz="quarter" idx="11"/>
          </p:nvPr>
        </p:nvSpPr>
        <p:spPr/>
        <p:txBody>
          <a:bodyPr/>
          <a:lstStyle/>
          <a:p>
            <a:fld id="{08F6619F-F3CB-4D2D-87CF-9078D1E0EBD5}" type="slidenum">
              <a:rPr lang="en-US" smtClean="0"/>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18064B5F-EE85-4AC1-803D-269171D38E0D}" type="datetimeFigureOut">
              <a:rPr lang="en-US" smtClean="0"/>
              <a:t>2/27/2014</a:t>
            </a:fld>
            <a:endParaRPr lang="en-US"/>
          </a:p>
        </p:txBody>
      </p:sp>
      <p:sp>
        <p:nvSpPr>
          <p:cNvPr id="13" name="Slide Number Placeholder 12"/>
          <p:cNvSpPr>
            <a:spLocks noGrp="1"/>
          </p:cNvSpPr>
          <p:nvPr>
            <p:ph type="sldNum" sz="quarter" idx="11"/>
          </p:nvPr>
        </p:nvSpPr>
        <p:spPr>
          <a:xfrm>
            <a:off x="4116388" y="6400800"/>
            <a:ext cx="533400" cy="152400"/>
          </a:xfrm>
        </p:spPr>
        <p:txBody>
          <a:bodyPr/>
          <a:lstStyle/>
          <a:p>
            <a:fld id="{08F6619F-F3CB-4D2D-87CF-9078D1E0EBD5}" type="slidenum">
              <a:rPr lang="en-US" smtClean="0"/>
              <a:t>‹#›</a:t>
            </a:fld>
            <a:endParaRPr lang="en-US"/>
          </a:p>
        </p:txBody>
      </p:sp>
      <p:sp>
        <p:nvSpPr>
          <p:cNvPr id="14" name="Footer Placeholder 13"/>
          <p:cNvSpPr>
            <a:spLocks noGrp="1"/>
          </p:cNvSpPr>
          <p:nvPr>
            <p:ph type="ftr" sz="quarter" idx="12"/>
          </p:nvPr>
        </p:nvSpPr>
        <p:spPr>
          <a:xfrm>
            <a:off x="838200" y="6296248"/>
            <a:ext cx="2820987" cy="152400"/>
          </a:xfrm>
        </p:spPr>
        <p:txBody>
          <a:bodyPr/>
          <a:lstStyle/>
          <a:p>
            <a:endParaRPr lang="en-US"/>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18064B5F-EE85-4AC1-803D-269171D38E0D}" type="datetimeFigureOut">
              <a:rPr lang="en-US" smtClean="0"/>
              <a:t>2/27/2014</a:t>
            </a:fld>
            <a:endParaRPr lang="en-US"/>
          </a:p>
        </p:txBody>
      </p:sp>
      <p:sp>
        <p:nvSpPr>
          <p:cNvPr id="13" name="Slide Number Placeholder 12"/>
          <p:cNvSpPr>
            <a:spLocks noGrp="1"/>
          </p:cNvSpPr>
          <p:nvPr>
            <p:ph type="sldNum" sz="quarter" idx="11"/>
          </p:nvPr>
        </p:nvSpPr>
        <p:spPr/>
        <p:txBody>
          <a:bodyPr/>
          <a:lstStyle/>
          <a:p>
            <a:fld id="{08F6619F-F3CB-4D2D-87CF-9078D1E0EBD5}"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18064B5F-EE85-4AC1-803D-269171D38E0D}" type="datetimeFigureOut">
              <a:rPr lang="en-US" smtClean="0"/>
              <a:t>2/27/2014</a:t>
            </a:fld>
            <a:endParaRPr lang="en-US"/>
          </a:p>
        </p:txBody>
      </p:sp>
      <p:sp>
        <p:nvSpPr>
          <p:cNvPr id="14" name="Slide Number Placeholder 13"/>
          <p:cNvSpPr>
            <a:spLocks noGrp="1"/>
          </p:cNvSpPr>
          <p:nvPr>
            <p:ph type="sldNum" sz="quarter" idx="11"/>
          </p:nvPr>
        </p:nvSpPr>
        <p:spPr/>
        <p:txBody>
          <a:bodyPr/>
          <a:lstStyle/>
          <a:p>
            <a:fld id="{08F6619F-F3CB-4D2D-87CF-9078D1E0EBD5}"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18064B5F-EE85-4AC1-803D-269171D38E0D}" type="datetimeFigureOut">
              <a:rPr lang="en-US" smtClean="0"/>
              <a:t>2/27/2014</a:t>
            </a:fld>
            <a:endParaRPr lang="en-US"/>
          </a:p>
        </p:txBody>
      </p:sp>
      <p:sp>
        <p:nvSpPr>
          <p:cNvPr id="10" name="Slide Number Placeholder 9"/>
          <p:cNvSpPr>
            <a:spLocks noGrp="1"/>
          </p:cNvSpPr>
          <p:nvPr>
            <p:ph type="sldNum" sz="quarter" idx="11"/>
          </p:nvPr>
        </p:nvSpPr>
        <p:spPr/>
        <p:txBody>
          <a:bodyPr/>
          <a:lstStyle/>
          <a:p>
            <a:fld id="{08F6619F-F3CB-4D2D-87CF-9078D1E0EBD5}" type="slidenum">
              <a:rPr lang="en-US" smtClean="0"/>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18064B5F-EE85-4AC1-803D-269171D38E0D}" type="datetimeFigureOut">
              <a:rPr lang="en-US" smtClean="0"/>
              <a:t>2/27/2014</a:t>
            </a:fld>
            <a:endParaRPr lang="en-US"/>
          </a:p>
        </p:txBody>
      </p:sp>
      <p:sp>
        <p:nvSpPr>
          <p:cNvPr id="9" name="Slide Number Placeholder 8"/>
          <p:cNvSpPr>
            <a:spLocks noGrp="1"/>
          </p:cNvSpPr>
          <p:nvPr>
            <p:ph type="sldNum" sz="quarter" idx="11"/>
          </p:nvPr>
        </p:nvSpPr>
        <p:spPr/>
        <p:txBody>
          <a:bodyPr/>
          <a:lstStyle/>
          <a:p>
            <a:fld id="{08F6619F-F3CB-4D2D-87CF-9078D1E0EBD5}"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18064B5F-EE85-4AC1-803D-269171D38E0D}" type="datetimeFigureOut">
              <a:rPr lang="en-US" smtClean="0"/>
              <a:t>2/27/2014</a:t>
            </a:fld>
            <a:endParaRPr lang="en-US"/>
          </a:p>
        </p:txBody>
      </p:sp>
      <p:sp>
        <p:nvSpPr>
          <p:cNvPr id="16" name="Slide Number Placeholder 15"/>
          <p:cNvSpPr>
            <a:spLocks noGrp="1"/>
          </p:cNvSpPr>
          <p:nvPr>
            <p:ph type="sldNum" sz="quarter" idx="11"/>
          </p:nvPr>
        </p:nvSpPr>
        <p:spPr/>
        <p:txBody>
          <a:bodyPr/>
          <a:lstStyle/>
          <a:p>
            <a:fld id="{08F6619F-F3CB-4D2D-87CF-9078D1E0EBD5}"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18064B5F-EE85-4AC1-803D-269171D38E0D}" type="datetimeFigureOut">
              <a:rPr lang="en-US" smtClean="0"/>
              <a:t>2/27/2014</a:t>
            </a:fld>
            <a:endParaRPr lang="en-US"/>
          </a:p>
        </p:txBody>
      </p:sp>
      <p:sp>
        <p:nvSpPr>
          <p:cNvPr id="17" name="Slide Number Placeholder 16"/>
          <p:cNvSpPr>
            <a:spLocks noGrp="1"/>
          </p:cNvSpPr>
          <p:nvPr>
            <p:ph type="sldNum" sz="quarter" idx="11"/>
          </p:nvPr>
        </p:nvSpPr>
        <p:spPr/>
        <p:txBody>
          <a:bodyPr/>
          <a:lstStyle/>
          <a:p>
            <a:fld id="{08F6619F-F3CB-4D2D-87CF-9078D1E0EBD5}"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08F6619F-F3CB-4D2D-87CF-9078D1E0EBD5}" type="slidenum">
              <a:rPr lang="en-US" smtClean="0"/>
              <a:t>‹#›</a:t>
            </a:fld>
            <a:endParaRPr lang="en-US"/>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18064B5F-EE85-4AC1-803D-269171D38E0D}" type="datetimeFigureOut">
              <a:rPr lang="en-US" smtClean="0"/>
              <a:t>2/27/2014</a:t>
            </a:fld>
            <a:endParaRPr lang="en-US"/>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nelson.com/ABbio20-30/teacher/protect/media/posterior_pituitary.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title"/>
          </p:nvPr>
        </p:nvSpPr>
        <p:spPr/>
        <p:txBody>
          <a:bodyPr/>
          <a:lstStyle/>
          <a:p>
            <a:r>
              <a:rPr lang="en-US" dirty="0" smtClean="0"/>
              <a:t>Adrenal Glands</a:t>
            </a:r>
            <a:endParaRPr lang="en-US" dirty="0"/>
          </a:p>
        </p:txBody>
      </p:sp>
    </p:spTree>
    <p:extLst>
      <p:ext uri="{BB962C8B-B14F-4D97-AF65-F5344CB8AC3E}">
        <p14:creationId xmlns:p14="http://schemas.microsoft.com/office/powerpoint/2010/main" val="925800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ChangeArrowheads="1"/>
          </p:cNvSpPr>
          <p:nvPr>
            <p:ph type="title"/>
          </p:nvPr>
        </p:nvSpPr>
        <p:spPr/>
        <p:txBody>
          <a:bodyPr/>
          <a:lstStyle/>
          <a:p>
            <a:pPr eaLnBrk="1" hangingPunct="1"/>
            <a:r>
              <a:rPr lang="en-US" altLang="en-US" smtClean="0"/>
              <a:t>Addison disease</a:t>
            </a:r>
          </a:p>
        </p:txBody>
      </p:sp>
      <p:sp>
        <p:nvSpPr>
          <p:cNvPr id="69634" name="Slide Number Placeholder 5"/>
          <p:cNvSpPr>
            <a:spLocks noGrp="1"/>
          </p:cNvSpPr>
          <p:nvPr>
            <p:ph type="sldNum" sz="quarter" idx="11"/>
          </p:nvPr>
        </p:nvSpPr>
        <p:spPr>
          <a:noFill/>
        </p:spPr>
        <p:txBody>
          <a:bodyPr>
            <a:normAutofit fontScale="47500" lnSpcReduction="20000"/>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t>20-</a:t>
            </a:r>
            <a:fld id="{EF61EFDB-E567-4617-B593-6169BD3CE501}" type="slidenum">
              <a:rPr lang="en-US" altLang="en-US"/>
              <a:pPr/>
              <a:t>10</a:t>
            </a:fld>
            <a:endParaRPr lang="en-US" altLang="en-US"/>
          </a:p>
        </p:txBody>
      </p:sp>
      <p:pic>
        <p:nvPicPr>
          <p:cNvPr id="69636" name="Picture 5" descr="20_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350" y="1651000"/>
            <a:ext cx="888365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94643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2"/>
          <p:cNvSpPr>
            <a:spLocks noGrp="1" noChangeArrowheads="1"/>
          </p:cNvSpPr>
          <p:nvPr>
            <p:ph type="title"/>
          </p:nvPr>
        </p:nvSpPr>
        <p:spPr/>
        <p:txBody>
          <a:bodyPr/>
          <a:lstStyle/>
          <a:p>
            <a:pPr eaLnBrk="1" hangingPunct="1"/>
            <a:r>
              <a:rPr lang="en-US" altLang="en-US" smtClean="0"/>
              <a:t>Cushing syndrome</a:t>
            </a:r>
          </a:p>
        </p:txBody>
      </p:sp>
      <p:sp>
        <p:nvSpPr>
          <p:cNvPr id="71682" name="Slide Number Placeholder 5"/>
          <p:cNvSpPr>
            <a:spLocks noGrp="1"/>
          </p:cNvSpPr>
          <p:nvPr>
            <p:ph type="sldNum" sz="quarter" idx="11"/>
          </p:nvPr>
        </p:nvSpPr>
        <p:spPr>
          <a:noFill/>
        </p:spPr>
        <p:txBody>
          <a:bodyPr>
            <a:normAutofit fontScale="47500" lnSpcReduction="20000"/>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t>20-</a:t>
            </a:r>
            <a:fld id="{2BE61A8E-50B2-44C3-B590-497B0AC1FCC9}" type="slidenum">
              <a:rPr lang="en-US" altLang="en-US"/>
              <a:pPr/>
              <a:t>11</a:t>
            </a:fld>
            <a:endParaRPr lang="en-US" altLang="en-US"/>
          </a:p>
        </p:txBody>
      </p:sp>
      <p:pic>
        <p:nvPicPr>
          <p:cNvPr id="71684" name="Picture 5" descr="20_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550" y="1162050"/>
            <a:ext cx="7181850" cy="538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48982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3"/>
          <p:cNvSpPr>
            <a:spLocks noGrp="1" noChangeArrowheads="1"/>
          </p:cNvSpPr>
          <p:nvPr>
            <p:ph idx="1"/>
          </p:nvPr>
        </p:nvSpPr>
        <p:spPr/>
        <p:txBody>
          <a:bodyPr/>
          <a:lstStyle/>
          <a:p>
            <a:pPr eaLnBrk="1" hangingPunct="1"/>
            <a:endParaRPr lang="en-CA" altLang="en-US" smtClean="0"/>
          </a:p>
        </p:txBody>
      </p:sp>
      <p:sp>
        <p:nvSpPr>
          <p:cNvPr id="29699" name="Rectangle 2"/>
          <p:cNvSpPr>
            <a:spLocks noGrp="1" noChangeArrowheads="1"/>
          </p:cNvSpPr>
          <p:nvPr>
            <p:ph type="title"/>
          </p:nvPr>
        </p:nvSpPr>
        <p:spPr>
          <a:xfrm>
            <a:off x="457200" y="0"/>
            <a:ext cx="8229600" cy="990600"/>
          </a:xfrm>
        </p:spPr>
        <p:txBody>
          <a:bodyPr/>
          <a:lstStyle/>
          <a:p>
            <a:pPr eaLnBrk="1" hangingPunct="1"/>
            <a:r>
              <a:rPr lang="en-US" altLang="en-US" smtClean="0">
                <a:hlinkClick r:id="rId2"/>
              </a:rPr>
              <a:t>Posterior Pituitary</a:t>
            </a:r>
            <a:endParaRPr lang="en-CA" altLang="en-US" smtClean="0"/>
          </a:p>
        </p:txBody>
      </p:sp>
      <p:sp>
        <p:nvSpPr>
          <p:cNvPr id="29698" name="Slide Number Placeholder 5"/>
          <p:cNvSpPr>
            <a:spLocks noGrp="1"/>
          </p:cNvSpPr>
          <p:nvPr>
            <p:ph type="sldNum" sz="quarter" idx="11"/>
          </p:nvPr>
        </p:nvSpPr>
        <p:spPr>
          <a:noFill/>
        </p:spPr>
        <p:txBody>
          <a:bodyPr>
            <a:normAutofit fontScale="47500" lnSpcReduction="20000"/>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t>20-</a:t>
            </a:r>
            <a:fld id="{1200D7A6-3A12-401D-AC7B-3CC2574ADD48}" type="slidenum">
              <a:rPr lang="en-US" altLang="en-US"/>
              <a:pPr/>
              <a:t>2</a:t>
            </a:fld>
            <a:endParaRPr lang="en-US" altLang="en-US"/>
          </a:p>
        </p:txBody>
      </p:sp>
      <p:sp>
        <p:nvSpPr>
          <p:cNvPr id="29701" name="Rectangle 4"/>
          <p:cNvSpPr>
            <a:spLocks noChangeArrowheads="1"/>
          </p:cNvSpPr>
          <p:nvPr/>
        </p:nvSpPr>
        <p:spPr bwMode="auto">
          <a:xfrm>
            <a:off x="457200" y="838200"/>
            <a:ext cx="8091488" cy="1314450"/>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tx1">
                    <a:alpha val="65097"/>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defRPr sz="3200" b="1">
                <a:solidFill>
                  <a:schemeClr val="tx1"/>
                </a:solidFill>
                <a:latin typeface="Arial" charset="0"/>
              </a:defRPr>
            </a:lvl1pPr>
            <a:lvl2pPr marL="742950" indent="-285750">
              <a:spcBef>
                <a:spcPct val="20000"/>
              </a:spcBef>
              <a:buChar char="–"/>
              <a:defRPr sz="2800" b="1">
                <a:solidFill>
                  <a:schemeClr val="tx1"/>
                </a:solidFill>
                <a:latin typeface="Arial" charset="0"/>
              </a:defRPr>
            </a:lvl2pPr>
            <a:lvl3pPr marL="1143000" indent="-228600">
              <a:spcBef>
                <a:spcPct val="20000"/>
              </a:spcBef>
              <a:buChar char="•"/>
              <a:defRPr sz="2400" b="1">
                <a:solidFill>
                  <a:schemeClr val="tx1"/>
                </a:solidFill>
                <a:latin typeface="Arial" charset="0"/>
              </a:defRPr>
            </a:lvl3pPr>
            <a:lvl4pPr marL="1600200" indent="-228600">
              <a:spcBef>
                <a:spcPct val="20000"/>
              </a:spcBef>
              <a:buChar char="–"/>
              <a:defRPr sz="2000" b="1">
                <a:solidFill>
                  <a:schemeClr val="tx1"/>
                </a:solidFill>
                <a:latin typeface="Arial" charset="0"/>
              </a:defRPr>
            </a:lvl4pPr>
            <a:lvl5pPr marL="2057400" indent="-22860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eaLnBrk="1" hangingPunct="1"/>
            <a:r>
              <a:rPr lang="en-US" altLang="en-US" sz="2400"/>
              <a:t>ADH is released when the blood plasma concentration is high (and blood pressure is low). ADH stimulates the kidneys to absorb more water, which dilutes the blood plasma (and increases blood pressure).</a:t>
            </a:r>
          </a:p>
        </p:txBody>
      </p:sp>
      <p:pic>
        <p:nvPicPr>
          <p:cNvPr id="29702" name="Picture 5" descr="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2438400"/>
            <a:ext cx="5486400" cy="374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65084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3"/>
          <p:cNvSpPr>
            <a:spLocks noGrp="1" noChangeArrowheads="1"/>
          </p:cNvSpPr>
          <p:nvPr>
            <p:ph idx="1"/>
          </p:nvPr>
        </p:nvSpPr>
        <p:spPr/>
        <p:txBody>
          <a:bodyPr/>
          <a:lstStyle/>
          <a:p>
            <a:pPr eaLnBrk="1" hangingPunct="1">
              <a:lnSpc>
                <a:spcPct val="90000"/>
              </a:lnSpc>
            </a:pPr>
            <a:r>
              <a:rPr lang="en-US" altLang="en-US" i="1" smtClean="0">
                <a:solidFill>
                  <a:srgbClr val="666699"/>
                </a:solidFill>
              </a:rPr>
              <a:t>Adrenal glands</a:t>
            </a:r>
            <a:r>
              <a:rPr lang="en-US" altLang="en-US" smtClean="0"/>
              <a:t> sit atop the kidneys and have an inner </a:t>
            </a:r>
            <a:r>
              <a:rPr lang="en-US" altLang="en-US" i="1" smtClean="0">
                <a:solidFill>
                  <a:srgbClr val="666699"/>
                </a:solidFill>
              </a:rPr>
              <a:t>adrenal medulla</a:t>
            </a:r>
            <a:r>
              <a:rPr lang="en-US" altLang="en-US" smtClean="0"/>
              <a:t> and an outer </a:t>
            </a:r>
            <a:r>
              <a:rPr lang="en-US" altLang="en-US" i="1" smtClean="0">
                <a:solidFill>
                  <a:srgbClr val="666699"/>
                </a:solidFill>
              </a:rPr>
              <a:t>adrenal cortex</a:t>
            </a:r>
            <a:r>
              <a:rPr lang="en-US" altLang="en-US" smtClean="0"/>
              <a:t>.  </a:t>
            </a:r>
          </a:p>
          <a:p>
            <a:pPr eaLnBrk="1" hangingPunct="1">
              <a:lnSpc>
                <a:spcPct val="90000"/>
              </a:lnSpc>
            </a:pPr>
            <a:r>
              <a:rPr lang="en-US" altLang="en-US" smtClean="0"/>
              <a:t>The hypothalamus uses ACTH-releasing hormone to control the anterior pituitary’s secretion of ACTH that stimulates the adrenal cortex. </a:t>
            </a:r>
          </a:p>
          <a:p>
            <a:pPr eaLnBrk="1" hangingPunct="1">
              <a:lnSpc>
                <a:spcPct val="90000"/>
              </a:lnSpc>
            </a:pPr>
            <a:r>
              <a:rPr lang="en-US" altLang="en-US" smtClean="0"/>
              <a:t>The hypothalamus regulates the medulla by direct nerve impulses. </a:t>
            </a:r>
          </a:p>
          <a:p>
            <a:pPr eaLnBrk="1" hangingPunct="1">
              <a:lnSpc>
                <a:spcPct val="90000"/>
              </a:lnSpc>
            </a:pPr>
            <a:endParaRPr lang="en-US" altLang="en-US" smtClean="0"/>
          </a:p>
        </p:txBody>
      </p:sp>
      <p:sp>
        <p:nvSpPr>
          <p:cNvPr id="9218" name="Rectangle 2"/>
          <p:cNvSpPr>
            <a:spLocks noGrp="1" noChangeArrowheads="1"/>
          </p:cNvSpPr>
          <p:nvPr>
            <p:ph type="title"/>
          </p:nvPr>
        </p:nvSpPr>
        <p:spPr>
          <a:gradFill rotWithShape="1">
            <a:gsLst>
              <a:gs pos="0">
                <a:schemeClr val="bg2"/>
              </a:gs>
              <a:gs pos="50000">
                <a:schemeClr val="bg1"/>
              </a:gs>
              <a:gs pos="100000">
                <a:schemeClr val="bg2"/>
              </a:gs>
            </a:gsLst>
            <a:lin ang="5400000" scaled="1"/>
          </a:gradFill>
        </p:spPr>
        <p:txBody>
          <a:bodyPr/>
          <a:lstStyle/>
          <a:p>
            <a:pPr eaLnBrk="1" hangingPunct="1">
              <a:defRPr/>
            </a:pPr>
            <a:r>
              <a:rPr lang="en-US" dirty="0" smtClean="0"/>
              <a:t>Adrenal Glands</a:t>
            </a:r>
          </a:p>
        </p:txBody>
      </p:sp>
      <p:sp>
        <p:nvSpPr>
          <p:cNvPr id="58370" name="Slide Number Placeholder 5"/>
          <p:cNvSpPr>
            <a:spLocks noGrp="1"/>
          </p:cNvSpPr>
          <p:nvPr>
            <p:ph type="sldNum" sz="quarter" idx="11"/>
          </p:nvPr>
        </p:nvSpPr>
        <p:spPr>
          <a:noFill/>
        </p:spPr>
        <p:txBody>
          <a:bodyPr>
            <a:normAutofit fontScale="47500" lnSpcReduction="20000"/>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t>20-</a:t>
            </a:r>
            <a:fld id="{F8B07B5B-CD8B-4458-B6E1-D76C5BD8DBE0}" type="slidenum">
              <a:rPr lang="en-US" altLang="en-US"/>
              <a:pPr/>
              <a:t>3</a:t>
            </a:fld>
            <a:endParaRPr lang="en-US" altLang="en-US"/>
          </a:p>
        </p:txBody>
      </p:sp>
    </p:spTree>
    <p:extLst>
      <p:ext uri="{BB962C8B-B14F-4D97-AF65-F5344CB8AC3E}">
        <p14:creationId xmlns:p14="http://schemas.microsoft.com/office/powerpoint/2010/main" val="20825164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Slide Number Placeholder 3"/>
          <p:cNvSpPr>
            <a:spLocks noGrp="1"/>
          </p:cNvSpPr>
          <p:nvPr>
            <p:ph type="sldNum" sz="quarter" idx="11"/>
          </p:nvPr>
        </p:nvSpPr>
        <p:spPr>
          <a:noFill/>
        </p:spPr>
        <p:txBody>
          <a:bodyPr>
            <a:normAutofit fontScale="47500" lnSpcReduction="20000"/>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t>20-</a:t>
            </a:r>
            <a:fld id="{57A75929-DB72-4B72-B039-A6A22F177A48}" type="slidenum">
              <a:rPr lang="en-US" altLang="en-US"/>
              <a:pPr/>
              <a:t>4</a:t>
            </a:fld>
            <a:endParaRPr lang="en-US" altLang="en-US"/>
          </a:p>
        </p:txBody>
      </p:sp>
      <p:sp>
        <p:nvSpPr>
          <p:cNvPr id="59395" name="Rectangle 1027"/>
          <p:cNvSpPr>
            <a:spLocks noGrp="1" noChangeArrowheads="1"/>
          </p:cNvSpPr>
          <p:nvPr>
            <p:ph type="body" idx="4294967295"/>
          </p:nvPr>
        </p:nvSpPr>
        <p:spPr>
          <a:xfrm>
            <a:off x="914400" y="304800"/>
            <a:ext cx="8229600" cy="5821363"/>
          </a:xfrm>
        </p:spPr>
        <p:txBody>
          <a:bodyPr/>
          <a:lstStyle/>
          <a:p>
            <a:pPr eaLnBrk="1" hangingPunct="1"/>
            <a:r>
              <a:rPr lang="en-US" altLang="en-US" smtClean="0"/>
              <a:t>The adrenal medulla secretes </a:t>
            </a:r>
            <a:r>
              <a:rPr lang="en-US" altLang="en-US" i="1" smtClean="0">
                <a:solidFill>
                  <a:srgbClr val="666699"/>
                </a:solidFill>
              </a:rPr>
              <a:t>epinephrine</a:t>
            </a:r>
            <a:r>
              <a:rPr lang="en-US" altLang="en-US" smtClean="0"/>
              <a:t> and </a:t>
            </a:r>
            <a:r>
              <a:rPr lang="en-US" altLang="en-US" i="1" smtClean="0">
                <a:solidFill>
                  <a:srgbClr val="666699"/>
                </a:solidFill>
              </a:rPr>
              <a:t>norepinephrine</a:t>
            </a:r>
            <a:r>
              <a:rPr lang="en-US" altLang="en-US" smtClean="0"/>
              <a:t>, which bring about responses we associate with emergency situations. </a:t>
            </a:r>
          </a:p>
          <a:p>
            <a:pPr eaLnBrk="1" hangingPunct="1"/>
            <a:r>
              <a:rPr lang="en-US" altLang="en-US" smtClean="0"/>
              <a:t>On a long-term basis, the adrenal cortex produces </a:t>
            </a:r>
            <a:r>
              <a:rPr lang="en-US" altLang="en-US" i="1" smtClean="0">
                <a:solidFill>
                  <a:srgbClr val="666699"/>
                </a:solidFill>
              </a:rPr>
              <a:t>glucocorticoids</a:t>
            </a:r>
            <a:r>
              <a:rPr lang="en-US" altLang="en-US" smtClean="0"/>
              <a:t> similar to cortisone and </a:t>
            </a:r>
            <a:r>
              <a:rPr lang="en-US" altLang="en-US" i="1" smtClean="0">
                <a:solidFill>
                  <a:srgbClr val="666699"/>
                </a:solidFill>
              </a:rPr>
              <a:t>mineralocorticoids</a:t>
            </a:r>
            <a:r>
              <a:rPr lang="en-US" altLang="en-US" smtClean="0"/>
              <a:t> to regulate salt and water balance. </a:t>
            </a:r>
          </a:p>
          <a:p>
            <a:pPr eaLnBrk="1" hangingPunct="1"/>
            <a:r>
              <a:rPr lang="en-US" altLang="en-US" smtClean="0"/>
              <a:t>The adrenal cortex also secretes both male and female sex hormones in both sexes.</a:t>
            </a:r>
          </a:p>
        </p:txBody>
      </p:sp>
    </p:spTree>
    <p:extLst>
      <p:ext uri="{BB962C8B-B14F-4D97-AF65-F5344CB8AC3E}">
        <p14:creationId xmlns:p14="http://schemas.microsoft.com/office/powerpoint/2010/main" val="62799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fade">
                                      <p:cBhvr>
                                        <p:cTn id="7" dur="1000"/>
                                        <p:tgtEl>
                                          <p:spTgt spid="59395">
                                            <p:txEl>
                                              <p:pRg st="0" end="0"/>
                                            </p:txEl>
                                          </p:spTgt>
                                        </p:tgtEl>
                                      </p:cBhvr>
                                    </p:animEffect>
                                    <p:anim calcmode="lin" valueType="num">
                                      <p:cBhvr>
                                        <p:cTn id="8" dur="10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93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9395">
                                            <p:txEl>
                                              <p:pRg st="1" end="1"/>
                                            </p:txEl>
                                          </p:spTgt>
                                        </p:tgtEl>
                                        <p:attrNameLst>
                                          <p:attrName>style.visibility</p:attrName>
                                        </p:attrNameLst>
                                      </p:cBhvr>
                                      <p:to>
                                        <p:strVal val="visible"/>
                                      </p:to>
                                    </p:set>
                                    <p:animEffect transition="in" filter="fade">
                                      <p:cBhvr>
                                        <p:cTn id="14" dur="1000"/>
                                        <p:tgtEl>
                                          <p:spTgt spid="59395">
                                            <p:txEl>
                                              <p:pRg st="1" end="1"/>
                                            </p:txEl>
                                          </p:spTgt>
                                        </p:tgtEl>
                                      </p:cBhvr>
                                    </p:animEffect>
                                    <p:anim calcmode="lin" valueType="num">
                                      <p:cBhvr>
                                        <p:cTn id="15" dur="1000" fill="hold"/>
                                        <p:tgtEl>
                                          <p:spTgt spid="593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93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9395">
                                            <p:txEl>
                                              <p:pRg st="2" end="2"/>
                                            </p:txEl>
                                          </p:spTgt>
                                        </p:tgtEl>
                                        <p:attrNameLst>
                                          <p:attrName>style.visibility</p:attrName>
                                        </p:attrNameLst>
                                      </p:cBhvr>
                                      <p:to>
                                        <p:strVal val="visible"/>
                                      </p:to>
                                    </p:set>
                                    <p:animEffect transition="in" filter="fade">
                                      <p:cBhvr>
                                        <p:cTn id="21" dur="1000"/>
                                        <p:tgtEl>
                                          <p:spTgt spid="59395">
                                            <p:txEl>
                                              <p:pRg st="2" end="2"/>
                                            </p:txEl>
                                          </p:spTgt>
                                        </p:tgtEl>
                                      </p:cBhvr>
                                    </p:animEffect>
                                    <p:anim calcmode="lin" valueType="num">
                                      <p:cBhvr>
                                        <p:cTn id="22" dur="1000" fill="hold"/>
                                        <p:tgtEl>
                                          <p:spTgt spid="593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939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p:nvPr>
        </p:nvSpPr>
        <p:spPr>
          <a:xfrm>
            <a:off x="457200" y="274638"/>
            <a:ext cx="8229600" cy="868362"/>
          </a:xfrm>
        </p:spPr>
        <p:txBody>
          <a:bodyPr/>
          <a:lstStyle/>
          <a:p>
            <a:pPr eaLnBrk="1" hangingPunct="1"/>
            <a:r>
              <a:rPr lang="en-US" altLang="en-US" smtClean="0"/>
              <a:t>Adrenal glands</a:t>
            </a:r>
          </a:p>
        </p:txBody>
      </p:sp>
      <p:sp>
        <p:nvSpPr>
          <p:cNvPr id="61442" name="Slide Number Placeholder 5"/>
          <p:cNvSpPr>
            <a:spLocks noGrp="1"/>
          </p:cNvSpPr>
          <p:nvPr>
            <p:ph type="sldNum" sz="quarter" idx="11"/>
          </p:nvPr>
        </p:nvSpPr>
        <p:spPr>
          <a:noFill/>
        </p:spPr>
        <p:txBody>
          <a:bodyPr>
            <a:normAutofit fontScale="47500" lnSpcReduction="20000"/>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t>20-</a:t>
            </a:r>
            <a:fld id="{2FE53EE4-3166-474E-BB06-CD9090CA3A8D}" type="slidenum">
              <a:rPr lang="en-US" altLang="en-US"/>
              <a:pPr/>
              <a:t>5</a:t>
            </a:fld>
            <a:endParaRPr lang="en-US" altLang="en-US"/>
          </a:p>
        </p:txBody>
      </p:sp>
      <p:pic>
        <p:nvPicPr>
          <p:cNvPr id="61444" name="Picture 5" descr="20_0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2050" y="1143000"/>
            <a:ext cx="6826250" cy="511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42756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Rectangle 3"/>
          <p:cNvSpPr>
            <a:spLocks noGrp="1" noChangeArrowheads="1"/>
          </p:cNvSpPr>
          <p:nvPr>
            <p:ph idx="1"/>
          </p:nvPr>
        </p:nvSpPr>
        <p:spPr>
          <a:xfrm>
            <a:off x="457200" y="1295400"/>
            <a:ext cx="8229600" cy="4830763"/>
          </a:xfrm>
        </p:spPr>
        <p:txBody>
          <a:bodyPr/>
          <a:lstStyle/>
          <a:p>
            <a:pPr eaLnBrk="1" hangingPunct="1">
              <a:lnSpc>
                <a:spcPct val="90000"/>
              </a:lnSpc>
            </a:pPr>
            <a:r>
              <a:rPr lang="en-US" altLang="en-US" i="1" smtClean="0">
                <a:solidFill>
                  <a:srgbClr val="666699"/>
                </a:solidFill>
              </a:rPr>
              <a:t>Cortisol</a:t>
            </a:r>
            <a:r>
              <a:rPr lang="en-US" altLang="en-US" smtClean="0"/>
              <a:t> promotes breakdown of muscle proteins to amino acids; the liver then breaks the amino acids into glucose.  </a:t>
            </a:r>
          </a:p>
          <a:p>
            <a:pPr eaLnBrk="1" hangingPunct="1">
              <a:lnSpc>
                <a:spcPct val="90000"/>
              </a:lnSpc>
            </a:pPr>
            <a:r>
              <a:rPr lang="en-US" altLang="en-US" smtClean="0"/>
              <a:t>Cortisol also promotes metabolism of fatty acids rather than carbohydrates, which spares glucose. </a:t>
            </a:r>
          </a:p>
          <a:p>
            <a:pPr eaLnBrk="1" hangingPunct="1">
              <a:lnSpc>
                <a:spcPct val="90000"/>
              </a:lnSpc>
            </a:pPr>
            <a:r>
              <a:rPr lang="en-US" altLang="en-US" smtClean="0"/>
              <a:t>Both actions raise the blood glucose level.</a:t>
            </a:r>
          </a:p>
          <a:p>
            <a:pPr eaLnBrk="1" hangingPunct="1">
              <a:lnSpc>
                <a:spcPct val="90000"/>
              </a:lnSpc>
            </a:pPr>
            <a:r>
              <a:rPr lang="en-US" altLang="en-US" smtClean="0"/>
              <a:t>High levels of blood glucocorticoids can suppress immune system function.</a:t>
            </a:r>
          </a:p>
        </p:txBody>
      </p:sp>
      <p:sp>
        <p:nvSpPr>
          <p:cNvPr id="63491" name="Rectangle 2"/>
          <p:cNvSpPr>
            <a:spLocks noGrp="1" noChangeArrowheads="1"/>
          </p:cNvSpPr>
          <p:nvPr>
            <p:ph type="title"/>
          </p:nvPr>
        </p:nvSpPr>
        <p:spPr/>
        <p:txBody>
          <a:bodyPr/>
          <a:lstStyle/>
          <a:p>
            <a:pPr eaLnBrk="1" hangingPunct="1"/>
            <a:r>
              <a:rPr lang="en-US" altLang="en-US" smtClean="0"/>
              <a:t>Glucocorticoids</a:t>
            </a:r>
          </a:p>
        </p:txBody>
      </p:sp>
      <p:sp>
        <p:nvSpPr>
          <p:cNvPr id="63490" name="Slide Number Placeholder 5"/>
          <p:cNvSpPr>
            <a:spLocks noGrp="1"/>
          </p:cNvSpPr>
          <p:nvPr>
            <p:ph type="sldNum" sz="quarter" idx="11"/>
          </p:nvPr>
        </p:nvSpPr>
        <p:spPr>
          <a:noFill/>
        </p:spPr>
        <p:txBody>
          <a:bodyPr>
            <a:normAutofit fontScale="47500" lnSpcReduction="20000"/>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t>20-</a:t>
            </a:r>
            <a:fld id="{314ED9F8-89DC-4489-95B5-75F0453F380D}" type="slidenum">
              <a:rPr lang="en-US" altLang="en-US"/>
              <a:pPr/>
              <a:t>6</a:t>
            </a:fld>
            <a:endParaRPr lang="en-US" altLang="en-US"/>
          </a:p>
        </p:txBody>
      </p:sp>
    </p:spTree>
    <p:extLst>
      <p:ext uri="{BB962C8B-B14F-4D97-AF65-F5344CB8AC3E}">
        <p14:creationId xmlns:p14="http://schemas.microsoft.com/office/powerpoint/2010/main" val="2651395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3"/>
          <p:cNvSpPr>
            <a:spLocks noGrp="1" noChangeArrowheads="1"/>
          </p:cNvSpPr>
          <p:nvPr>
            <p:ph idx="1"/>
          </p:nvPr>
        </p:nvSpPr>
        <p:spPr>
          <a:xfrm>
            <a:off x="381000" y="914400"/>
            <a:ext cx="8763000" cy="5638800"/>
          </a:xfrm>
        </p:spPr>
        <p:txBody>
          <a:bodyPr/>
          <a:lstStyle/>
          <a:p>
            <a:pPr eaLnBrk="1" hangingPunct="1"/>
            <a:r>
              <a:rPr lang="en-US" altLang="en-US" b="0" i="1" smtClean="0"/>
              <a:t> </a:t>
            </a:r>
            <a:r>
              <a:rPr lang="en-US" altLang="en-US" i="1" smtClean="0">
                <a:solidFill>
                  <a:srgbClr val="666699"/>
                </a:solidFill>
              </a:rPr>
              <a:t>Aldosterone</a:t>
            </a:r>
            <a:r>
              <a:rPr lang="en-US" altLang="en-US" smtClean="0"/>
              <a:t> causes the kidneys to reabsorb sodium ions (Na</a:t>
            </a:r>
            <a:r>
              <a:rPr lang="en-US" altLang="en-US" baseline="30000" smtClean="0"/>
              <a:t>+</a:t>
            </a:r>
            <a:r>
              <a:rPr lang="en-US" altLang="en-US" smtClean="0"/>
              <a:t>) and excrete potassium ions (K</a:t>
            </a:r>
            <a:r>
              <a:rPr lang="en-US" altLang="en-US" baseline="30000" smtClean="0"/>
              <a:t>+</a:t>
            </a:r>
            <a:r>
              <a:rPr lang="en-US" altLang="en-US" smtClean="0"/>
              <a:t>). </a:t>
            </a:r>
          </a:p>
          <a:p>
            <a:pPr eaLnBrk="1" hangingPunct="1"/>
            <a:r>
              <a:rPr lang="en-US" altLang="en-US" smtClean="0"/>
              <a:t>When blood sodium levels and blood pressure are low, the kidneys secrete renin; the effect of the renin-angiotensin-aldosterone system is to raise blood pressure. </a:t>
            </a:r>
          </a:p>
        </p:txBody>
      </p:sp>
      <p:sp>
        <p:nvSpPr>
          <p:cNvPr id="64515" name="Rectangle 2"/>
          <p:cNvSpPr>
            <a:spLocks noGrp="1" noChangeArrowheads="1"/>
          </p:cNvSpPr>
          <p:nvPr>
            <p:ph type="title"/>
          </p:nvPr>
        </p:nvSpPr>
        <p:spPr>
          <a:xfrm>
            <a:off x="381000" y="228600"/>
            <a:ext cx="8229600" cy="715963"/>
          </a:xfrm>
        </p:spPr>
        <p:txBody>
          <a:bodyPr/>
          <a:lstStyle/>
          <a:p>
            <a:pPr eaLnBrk="1" hangingPunct="1"/>
            <a:r>
              <a:rPr lang="en-US" altLang="en-US" sz="4000" smtClean="0"/>
              <a:t>Mineralocorticoids</a:t>
            </a:r>
          </a:p>
        </p:txBody>
      </p:sp>
      <p:sp>
        <p:nvSpPr>
          <p:cNvPr id="64514" name="Slide Number Placeholder 5"/>
          <p:cNvSpPr>
            <a:spLocks noGrp="1"/>
          </p:cNvSpPr>
          <p:nvPr>
            <p:ph type="sldNum" sz="quarter" idx="11"/>
          </p:nvPr>
        </p:nvSpPr>
        <p:spPr>
          <a:noFill/>
        </p:spPr>
        <p:txBody>
          <a:bodyPr>
            <a:normAutofit fontScale="47500" lnSpcReduction="20000"/>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t>20-</a:t>
            </a:r>
            <a:fld id="{94D095A9-8639-4A9C-956F-F24BE0A13D2A}" type="slidenum">
              <a:rPr lang="en-US" altLang="en-US"/>
              <a:pPr/>
              <a:t>7</a:t>
            </a:fld>
            <a:endParaRPr lang="en-US" altLang="en-US"/>
          </a:p>
        </p:txBody>
      </p:sp>
    </p:spTree>
    <p:extLst>
      <p:ext uri="{BB962C8B-B14F-4D97-AF65-F5344CB8AC3E}">
        <p14:creationId xmlns:p14="http://schemas.microsoft.com/office/powerpoint/2010/main" val="4133337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2"/>
          <p:cNvSpPr>
            <a:spLocks noGrp="1" noChangeArrowheads="1"/>
          </p:cNvSpPr>
          <p:nvPr>
            <p:ph type="title"/>
          </p:nvPr>
        </p:nvSpPr>
        <p:spPr/>
        <p:txBody>
          <a:bodyPr>
            <a:normAutofit/>
          </a:bodyPr>
          <a:lstStyle/>
          <a:p>
            <a:pPr eaLnBrk="1" hangingPunct="1"/>
            <a:r>
              <a:rPr lang="en-US" altLang="en-US" sz="4000" smtClean="0"/>
              <a:t>Regulation of blood pressure and volume</a:t>
            </a:r>
          </a:p>
        </p:txBody>
      </p:sp>
      <p:sp>
        <p:nvSpPr>
          <p:cNvPr id="65538" name="Slide Number Placeholder 5"/>
          <p:cNvSpPr>
            <a:spLocks noGrp="1"/>
          </p:cNvSpPr>
          <p:nvPr>
            <p:ph type="sldNum" sz="quarter" idx="11"/>
          </p:nvPr>
        </p:nvSpPr>
        <p:spPr>
          <a:noFill/>
        </p:spPr>
        <p:txBody>
          <a:bodyPr>
            <a:normAutofit fontScale="47500" lnSpcReduction="20000"/>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t>20-</a:t>
            </a:r>
            <a:fld id="{584FEAC2-17A5-4D69-9FDD-5B8A9900E967}" type="slidenum">
              <a:rPr lang="en-US" altLang="en-US"/>
              <a:pPr/>
              <a:t>8</a:t>
            </a:fld>
            <a:endParaRPr lang="en-US" altLang="en-US"/>
          </a:p>
        </p:txBody>
      </p:sp>
      <p:pic>
        <p:nvPicPr>
          <p:cNvPr id="65540" name="Picture 5" descr="20_0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9650" y="914400"/>
            <a:ext cx="7131050" cy="534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97343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3"/>
          <p:cNvSpPr>
            <a:spLocks noGrp="1" noChangeArrowheads="1"/>
          </p:cNvSpPr>
          <p:nvPr>
            <p:ph idx="1"/>
          </p:nvPr>
        </p:nvSpPr>
        <p:spPr>
          <a:xfrm>
            <a:off x="457200" y="1219200"/>
            <a:ext cx="8458200" cy="5257800"/>
          </a:xfrm>
        </p:spPr>
        <p:txBody>
          <a:bodyPr/>
          <a:lstStyle/>
          <a:p>
            <a:pPr eaLnBrk="1" hangingPunct="1">
              <a:lnSpc>
                <a:spcPct val="90000"/>
              </a:lnSpc>
            </a:pPr>
            <a:r>
              <a:rPr lang="en-US" altLang="en-US" i="1" smtClean="0">
                <a:solidFill>
                  <a:srgbClr val="666699"/>
                </a:solidFill>
              </a:rPr>
              <a:t>Addison disease</a:t>
            </a:r>
            <a:r>
              <a:rPr lang="en-US" altLang="en-US" smtClean="0"/>
              <a:t> develops when the adrenal cortex hyposecretes hormones.</a:t>
            </a:r>
          </a:p>
          <a:p>
            <a:pPr eaLnBrk="1" hangingPunct="1">
              <a:lnSpc>
                <a:spcPct val="90000"/>
              </a:lnSpc>
            </a:pPr>
            <a:r>
              <a:rPr lang="en-US" altLang="en-US" smtClean="0"/>
              <a:t>A bronzing of the skin follows low levels of cortisol, and mild infection can lead to death; aldosterone is also hyposecreted, and dehydration can result.</a:t>
            </a:r>
          </a:p>
          <a:p>
            <a:pPr eaLnBrk="1" hangingPunct="1">
              <a:lnSpc>
                <a:spcPct val="90000"/>
              </a:lnSpc>
            </a:pPr>
            <a:r>
              <a:rPr lang="en-US" altLang="en-US" i="1" smtClean="0">
                <a:solidFill>
                  <a:srgbClr val="666699"/>
                </a:solidFill>
              </a:rPr>
              <a:t>Cushing syndrome</a:t>
            </a:r>
            <a:r>
              <a:rPr lang="en-US" altLang="en-US" smtClean="0"/>
              <a:t> develops when the adrenal cortex hypersecretes cortisol. </a:t>
            </a:r>
          </a:p>
          <a:p>
            <a:pPr eaLnBrk="1" hangingPunct="1">
              <a:lnSpc>
                <a:spcPct val="90000"/>
              </a:lnSpc>
            </a:pPr>
            <a:r>
              <a:rPr lang="en-US" altLang="en-US" smtClean="0"/>
              <a:t>The trunk and face become round; too much aldosterone results in fluid retention.</a:t>
            </a:r>
          </a:p>
        </p:txBody>
      </p:sp>
      <p:sp>
        <p:nvSpPr>
          <p:cNvPr id="67587" name="Rectangle 2"/>
          <p:cNvSpPr>
            <a:spLocks noGrp="1" noChangeArrowheads="1"/>
          </p:cNvSpPr>
          <p:nvPr>
            <p:ph type="title"/>
          </p:nvPr>
        </p:nvSpPr>
        <p:spPr>
          <a:xfrm>
            <a:off x="457200" y="274638"/>
            <a:ext cx="8229600" cy="868362"/>
          </a:xfrm>
        </p:spPr>
        <p:txBody>
          <a:bodyPr>
            <a:normAutofit/>
          </a:bodyPr>
          <a:lstStyle/>
          <a:p>
            <a:pPr eaLnBrk="1" hangingPunct="1"/>
            <a:r>
              <a:rPr lang="en-US" altLang="en-US" sz="4000" smtClean="0"/>
              <a:t>Malfunction of the Adrenal Cortex</a:t>
            </a:r>
          </a:p>
        </p:txBody>
      </p:sp>
      <p:sp>
        <p:nvSpPr>
          <p:cNvPr id="67586" name="Slide Number Placeholder 5"/>
          <p:cNvSpPr>
            <a:spLocks noGrp="1"/>
          </p:cNvSpPr>
          <p:nvPr>
            <p:ph type="sldNum" sz="quarter" idx="11"/>
          </p:nvPr>
        </p:nvSpPr>
        <p:spPr>
          <a:noFill/>
        </p:spPr>
        <p:txBody>
          <a:bodyPr>
            <a:normAutofit fontScale="47500" lnSpcReduction="20000"/>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t>20-</a:t>
            </a:r>
            <a:fld id="{A2A61BC9-622C-46CF-B40E-EAF709B22144}" type="slidenum">
              <a:rPr lang="en-US" altLang="en-US"/>
              <a:pPr/>
              <a:t>9</a:t>
            </a:fld>
            <a:endParaRPr lang="en-US" altLang="en-US"/>
          </a:p>
        </p:txBody>
      </p:sp>
    </p:spTree>
    <p:extLst>
      <p:ext uri="{BB962C8B-B14F-4D97-AF65-F5344CB8AC3E}">
        <p14:creationId xmlns:p14="http://schemas.microsoft.com/office/powerpoint/2010/main" val="1328855481"/>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4</TotalTime>
  <Words>688</Words>
  <Application>Microsoft Office PowerPoint</Application>
  <PresentationFormat>On-screen Show (4:3)</PresentationFormat>
  <Paragraphs>51</Paragraphs>
  <Slides>11</Slides>
  <Notes>6</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Composite</vt:lpstr>
      <vt:lpstr>Adrenal Glands</vt:lpstr>
      <vt:lpstr>Posterior Pituitary</vt:lpstr>
      <vt:lpstr>Adrenal Glands</vt:lpstr>
      <vt:lpstr>PowerPoint Presentation</vt:lpstr>
      <vt:lpstr>Adrenal glands</vt:lpstr>
      <vt:lpstr>Glucocorticoids</vt:lpstr>
      <vt:lpstr>Mineralocorticoids</vt:lpstr>
      <vt:lpstr>Regulation of blood pressure and volume</vt:lpstr>
      <vt:lpstr>Malfunction of the Adrenal Cortex</vt:lpstr>
      <vt:lpstr>Addison disease</vt:lpstr>
      <vt:lpstr>Cushing syndrome</vt:lpstr>
    </vt:vector>
  </TitlesOfParts>
  <Company>HANDEL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Gerry-Lynn Borys</dc:creator>
  <cp:lastModifiedBy>Gerry-Lynn Borys</cp:lastModifiedBy>
  <cp:revision>2</cp:revision>
  <dcterms:created xsi:type="dcterms:W3CDTF">2014-02-27T20:04:42Z</dcterms:created>
  <dcterms:modified xsi:type="dcterms:W3CDTF">2014-02-27T20:09:36Z</dcterms:modified>
</cp:coreProperties>
</file>