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2" r:id="rId3"/>
    <p:sldId id="273" r:id="rId4"/>
    <p:sldId id="274" r:id="rId5"/>
    <p:sldId id="259" r:id="rId6"/>
    <p:sldId id="275" r:id="rId7"/>
    <p:sldId id="276" r:id="rId8"/>
    <p:sldId id="277" r:id="rId9"/>
    <p:sldId id="257" r:id="rId10"/>
    <p:sldId id="258" r:id="rId11"/>
    <p:sldId id="267" r:id="rId12"/>
    <p:sldId id="268" r:id="rId13"/>
    <p:sldId id="260" r:id="rId14"/>
    <p:sldId id="278" r:id="rId15"/>
    <p:sldId id="279" r:id="rId16"/>
    <p:sldId id="262" r:id="rId17"/>
    <p:sldId id="280" r:id="rId18"/>
    <p:sldId id="281" r:id="rId19"/>
    <p:sldId id="263" r:id="rId20"/>
    <p:sldId id="264" r:id="rId21"/>
    <p:sldId id="282" r:id="rId22"/>
    <p:sldId id="269" r:id="rId23"/>
    <p:sldId id="270" r:id="rId24"/>
    <p:sldId id="271" r:id="rId25"/>
    <p:sldId id="266" r:id="rId26"/>
    <p:sldId id="261" r:id="rId27"/>
    <p:sldId id="283" r:id="rId28"/>
    <p:sldId id="284" r:id="rId29"/>
    <p:sldId id="265" r:id="rId3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CC"/>
    <a:srgbClr val="336699"/>
    <a:srgbClr val="006699"/>
    <a:srgbClr val="3399FF"/>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90929"/>
  </p:normalViewPr>
  <p:slideViewPr>
    <p:cSldViewPr>
      <p:cViewPr varScale="1">
        <p:scale>
          <a:sx n="64" d="100"/>
          <a:sy n="64" d="100"/>
        </p:scale>
        <p:origin x="-4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0" tIns="45716" rIns="91430" bIns="45716" rtlCol="0"/>
          <a:lstStyle>
            <a:lvl1pPr algn="r">
              <a:defRPr sz="1200"/>
            </a:lvl1pPr>
          </a:lstStyle>
          <a:p>
            <a:fld id="{0D2AEC8B-6165-4360-BC52-E5D66C08E3FC}" type="datetimeFigureOut">
              <a:rPr lang="en-US" smtClean="0"/>
              <a:pPr/>
              <a:t>3/4/2014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0" tIns="45716" rIns="91430" bIns="45716" rtlCol="0" anchor="b"/>
          <a:lstStyle>
            <a:lvl1pPr algn="r">
              <a:defRPr sz="1200"/>
            </a:lvl1pPr>
          </a:lstStyle>
          <a:p>
            <a:fld id="{73CD7EC1-1462-4F06-BE01-59DAF1C9EB91}" type="slidenum">
              <a:rPr lang="en-US" smtClean="0"/>
              <a:pPr/>
              <a:t>‹#›</a:t>
            </a:fld>
            <a:endParaRPr lang="en-US"/>
          </a:p>
        </p:txBody>
      </p:sp>
    </p:spTree>
    <p:extLst>
      <p:ext uri="{BB962C8B-B14F-4D97-AF65-F5344CB8AC3E}">
        <p14:creationId xmlns:p14="http://schemas.microsoft.com/office/powerpoint/2010/main" val="367118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0" tIns="45716" rIns="91430" bIns="45716" rtlCol="0"/>
          <a:lstStyle>
            <a:lvl1pPr algn="r">
              <a:defRPr sz="1200"/>
            </a:lvl1pPr>
          </a:lstStyle>
          <a:p>
            <a:fld id="{6A24E1EB-47CE-46EF-9539-E6F1CD225E47}"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0" tIns="45716" rIns="91430" bIns="45716" rtlCol="0" anchor="b"/>
          <a:lstStyle>
            <a:lvl1pPr algn="r">
              <a:defRPr sz="1200"/>
            </a:lvl1pPr>
          </a:lstStyle>
          <a:p>
            <a:fld id="{40E235F0-2D81-4DB3-8A81-D3DCC3CF26AE}" type="slidenum">
              <a:rPr lang="en-US" smtClean="0"/>
              <a:pPr/>
              <a:t>‹#›</a:t>
            </a:fld>
            <a:endParaRPr lang="en-US"/>
          </a:p>
        </p:txBody>
      </p:sp>
    </p:spTree>
    <p:extLst>
      <p:ext uri="{BB962C8B-B14F-4D97-AF65-F5344CB8AC3E}">
        <p14:creationId xmlns:p14="http://schemas.microsoft.com/office/powerpoint/2010/main" val="149405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3F8F56-5598-422B-A759-3369869305F7}" type="slidenum">
              <a:rPr lang="en-US"/>
              <a:pPr/>
              <a:t>24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spcBef>
                <a:spcPct val="0"/>
              </a:spcBef>
            </a:pPr>
            <a:r>
              <a:rPr lang="en-US" smtClean="0"/>
              <a:t>Scientists are busily sequencing the genomes of animals as well. They select which genomes to sequence based on many factors. Take dogs for example. Dogs share many diseases with humans, live in the same environments as people, come in wildly diverse breeds and often have well-documented pedigrees. Different dog breeds are being sequenced such as the poodle and the boxer. Genome Alberta and the University of Alberta have been involved with the sequencing of the </a:t>
            </a:r>
            <a:r>
              <a:rPr lang="en-US" i="1" smtClean="0"/>
              <a:t>Bos taurus</a:t>
            </a:r>
            <a:r>
              <a:rPr lang="en-US" smtClean="0"/>
              <a:t> (cow).</a:t>
            </a:r>
            <a:endParaRPr lang="en-US" i="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cstate="print"/>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A14BF268-1351-483D-814D-B92711A088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D3E9F3-A1AC-4D6C-BA83-5776D32E26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BF5B5-999A-4666-AC2A-BDF7A48E4E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125F7-695E-4C4D-9D25-364AF5C2F9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D578E-469B-48C3-96EA-A72B3A12B9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D2C4F-4DC1-4613-8C98-2CF268A0BB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8A2EF6-959B-4726-96AE-5902057CB9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068566-BC7F-46BA-A68E-32A09A8158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D31155-8E43-45E4-8A59-56D2531F13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9F97B-3EB4-462C-B133-75B34FC0DF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69C090-D1F3-43EA-9A79-CECF857C52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8FB59408-ADFF-4A61-A3A2-E630D48C5F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io-rad.cnpg.com/lsca/videos/ScientistsForBetterPCR/" TargetMode="External"/><Relationship Id="rId2" Type="http://schemas.openxmlformats.org/officeDocument/2006/relationships/hyperlink" Target="Bio30%20U3%20LD3%20The%20PCR%20Song.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d.ted.com/lessons/how-to-sequence-the-human-genome-mark-j-kie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astcompany.com/3002700/dna-hacking-now-street-legal?utm_source=feedburner&amp;utm_medium=feed&amp;utm_campaign=Feed:+fastcompany/headlines+(Fast+Compan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bs.org/wgbh/nova/sciencenow/0302/01.html" TargetMode="External"/><Relationship Id="rId2" Type="http://schemas.openxmlformats.org/officeDocument/2006/relationships/hyperlink" Target="Bio30%20U3%20LD3%20Personal%20DNA%20Testing%20Video.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20.3 DNA &amp; Biotechnology</a:t>
            </a:r>
            <a:endParaRPr lang="en-US" dirty="0"/>
          </a:p>
        </p:txBody>
      </p:sp>
      <p:sp>
        <p:nvSpPr>
          <p:cNvPr id="3" name="Subtitle 2"/>
          <p:cNvSpPr>
            <a:spLocks noGrp="1"/>
          </p:cNvSpPr>
          <p:nvPr>
            <p:ph type="subTitle" idx="1"/>
          </p:nvPr>
        </p:nvSpPr>
        <p:spPr/>
        <p:txBody>
          <a:bodyPr/>
          <a:lstStyle/>
          <a:p>
            <a:r>
              <a:rPr lang="en-US" dirty="0" smtClean="0"/>
              <a:t>Biology 30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3recomb"/>
          <p:cNvPicPr>
            <a:picLocks noChangeAspect="1" noChangeArrowheads="1"/>
          </p:cNvPicPr>
          <p:nvPr/>
        </p:nvPicPr>
        <p:blipFill>
          <a:blip r:embed="rId2" cstate="print"/>
          <a:srcRect/>
          <a:stretch>
            <a:fillRect/>
          </a:stretch>
        </p:blipFill>
        <p:spPr bwMode="auto">
          <a:xfrm>
            <a:off x="1371600" y="0"/>
            <a:ext cx="62357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431925"/>
          </a:xfrm>
        </p:spPr>
        <p:txBody>
          <a:bodyPr/>
          <a:lstStyle/>
          <a:p>
            <a:r>
              <a:rPr lang="en-US" dirty="0"/>
              <a:t>Transgenic Organisms</a:t>
            </a:r>
          </a:p>
        </p:txBody>
      </p:sp>
      <p:grpSp>
        <p:nvGrpSpPr>
          <p:cNvPr id="10" name="Group 9"/>
          <p:cNvGrpSpPr/>
          <p:nvPr/>
        </p:nvGrpSpPr>
        <p:grpSpPr>
          <a:xfrm>
            <a:off x="196850" y="1143000"/>
            <a:ext cx="8947150" cy="3048000"/>
            <a:chOff x="0" y="1828800"/>
            <a:chExt cx="8947150" cy="3048000"/>
          </a:xfrm>
        </p:grpSpPr>
        <p:pic>
          <p:nvPicPr>
            <p:cNvPr id="13406" name="Picture 94" descr="ANDi-Monkey-Business2a"/>
            <p:cNvPicPr>
              <a:picLocks noChangeAspect="1" noChangeArrowheads="1"/>
            </p:cNvPicPr>
            <p:nvPr/>
          </p:nvPicPr>
          <p:blipFill>
            <a:blip r:embed="rId2" cstate="print"/>
            <a:srcRect/>
            <a:stretch>
              <a:fillRect/>
            </a:stretch>
          </p:blipFill>
          <p:spPr bwMode="auto">
            <a:xfrm>
              <a:off x="0" y="1828800"/>
              <a:ext cx="3048000" cy="3048000"/>
            </a:xfrm>
            <a:prstGeom prst="rect">
              <a:avLst/>
            </a:prstGeom>
            <a:noFill/>
          </p:spPr>
        </p:pic>
        <p:pic>
          <p:nvPicPr>
            <p:cNvPr id="13408" name="Picture 96" descr="ANDi-Monkey-Business2b"/>
            <p:cNvPicPr>
              <a:picLocks noChangeAspect="1" noChangeArrowheads="1"/>
            </p:cNvPicPr>
            <p:nvPr/>
          </p:nvPicPr>
          <p:blipFill>
            <a:blip r:embed="rId3" cstate="print"/>
            <a:srcRect/>
            <a:stretch>
              <a:fillRect/>
            </a:stretch>
          </p:blipFill>
          <p:spPr bwMode="auto">
            <a:xfrm>
              <a:off x="3048000" y="1828800"/>
              <a:ext cx="3048000" cy="3048000"/>
            </a:xfrm>
            <a:prstGeom prst="rect">
              <a:avLst/>
            </a:prstGeom>
            <a:noFill/>
          </p:spPr>
        </p:pic>
        <p:pic>
          <p:nvPicPr>
            <p:cNvPr id="13410" name="Picture 98" descr="ANDi-Monkey-Business2c"/>
            <p:cNvPicPr>
              <a:picLocks noChangeAspect="1" noChangeArrowheads="1"/>
            </p:cNvPicPr>
            <p:nvPr/>
          </p:nvPicPr>
          <p:blipFill>
            <a:blip r:embed="rId4" cstate="print"/>
            <a:srcRect/>
            <a:stretch>
              <a:fillRect/>
            </a:stretch>
          </p:blipFill>
          <p:spPr bwMode="auto">
            <a:xfrm>
              <a:off x="6019800" y="1828800"/>
              <a:ext cx="2927350" cy="3048000"/>
            </a:xfrm>
            <a:prstGeom prst="rect">
              <a:avLst/>
            </a:prstGeom>
            <a:noFill/>
          </p:spPr>
        </p:pic>
      </p:grpSp>
      <p:pic>
        <p:nvPicPr>
          <p:cNvPr id="13433" name="Picture 121" descr="ANDi-Monkey-Business"/>
          <p:cNvPicPr>
            <a:picLocks noChangeAspect="1" noChangeArrowheads="1"/>
          </p:cNvPicPr>
          <p:nvPr/>
        </p:nvPicPr>
        <p:blipFill>
          <a:blip r:embed="rId5" cstate="print"/>
          <a:srcRect/>
          <a:stretch>
            <a:fillRect/>
          </a:stretch>
        </p:blipFill>
        <p:spPr bwMode="auto">
          <a:xfrm>
            <a:off x="381000" y="4648200"/>
            <a:ext cx="2209800" cy="1731962"/>
          </a:xfrm>
          <a:prstGeom prst="rect">
            <a:avLst/>
          </a:prstGeom>
          <a:noFill/>
        </p:spPr>
      </p:pic>
      <p:sp>
        <p:nvSpPr>
          <p:cNvPr id="13434" name="Text Box 122"/>
          <p:cNvSpPr txBox="1">
            <a:spLocks noChangeArrowheads="1"/>
          </p:cNvSpPr>
          <p:nvPr/>
        </p:nvSpPr>
        <p:spPr bwMode="auto">
          <a:xfrm>
            <a:off x="2743200" y="5257800"/>
            <a:ext cx="1905000" cy="1107996"/>
          </a:xfrm>
          <a:prstGeom prst="rect">
            <a:avLst/>
          </a:prstGeom>
          <a:noFill/>
          <a:ln w="9525">
            <a:noFill/>
            <a:miter lim="800000"/>
            <a:headEnd/>
            <a:tailEnd/>
          </a:ln>
          <a:effectLst/>
        </p:spPr>
        <p:txBody>
          <a:bodyPr>
            <a:spAutoFit/>
          </a:bodyPr>
          <a:lstStyle/>
          <a:p>
            <a:pPr>
              <a:spcBef>
                <a:spcPct val="50000"/>
              </a:spcBef>
            </a:pPr>
            <a:r>
              <a:rPr lang="en-US" dirty="0" err="1">
                <a:solidFill>
                  <a:schemeClr val="accent1"/>
                </a:solidFill>
              </a:rPr>
              <a:t>ANDi</a:t>
            </a:r>
            <a:r>
              <a:rPr lang="en-US" dirty="0">
                <a:solidFill>
                  <a:schemeClr val="accent1"/>
                </a:solidFill>
              </a:rPr>
              <a:t> (</a:t>
            </a:r>
            <a:r>
              <a:rPr lang="en-US" dirty="0" err="1">
                <a:solidFill>
                  <a:schemeClr val="accent1"/>
                </a:solidFill>
              </a:rPr>
              <a:t>iDNA</a:t>
            </a:r>
            <a:r>
              <a:rPr lang="en-US" dirty="0">
                <a:solidFill>
                  <a:schemeClr val="accent1"/>
                </a:solidFill>
              </a:rPr>
              <a:t>, injected DNA)</a:t>
            </a:r>
          </a:p>
        </p:txBody>
      </p:sp>
      <p:pic>
        <p:nvPicPr>
          <p:cNvPr id="13438" name="Picture 126" descr="graphic"/>
          <p:cNvPicPr>
            <a:picLocks noChangeAspect="1" noChangeArrowheads="1"/>
          </p:cNvPicPr>
          <p:nvPr/>
        </p:nvPicPr>
        <p:blipFill>
          <a:blip r:embed="rId6" cstate="print"/>
          <a:srcRect/>
          <a:stretch>
            <a:fillRect/>
          </a:stretch>
        </p:blipFill>
        <p:spPr bwMode="auto">
          <a:xfrm>
            <a:off x="4419600" y="4648200"/>
            <a:ext cx="1420813" cy="1847850"/>
          </a:xfrm>
          <a:prstGeom prst="rect">
            <a:avLst/>
          </a:prstGeom>
          <a:noFill/>
        </p:spPr>
      </p:pic>
      <p:sp>
        <p:nvSpPr>
          <p:cNvPr id="13440" name="Rectangle 128"/>
          <p:cNvSpPr>
            <a:spLocks noChangeArrowheads="1"/>
          </p:cNvSpPr>
          <p:nvPr/>
        </p:nvSpPr>
        <p:spPr bwMode="auto">
          <a:xfrm>
            <a:off x="5945689" y="4876800"/>
            <a:ext cx="3198311" cy="1785104"/>
          </a:xfrm>
          <a:prstGeom prst="rect">
            <a:avLst/>
          </a:prstGeom>
          <a:noFill/>
          <a:ln w="9525">
            <a:noFill/>
            <a:miter lim="800000"/>
            <a:headEnd/>
            <a:tailEnd/>
          </a:ln>
          <a:effectLst/>
        </p:spPr>
        <p:txBody>
          <a:bodyPr wrap="none" anchor="ctr">
            <a:spAutoFit/>
          </a:bodyPr>
          <a:lstStyle/>
          <a:p>
            <a:pPr eaLnBrk="1" hangingPunct="1"/>
            <a:r>
              <a:rPr lang="en-US" dirty="0">
                <a:solidFill>
                  <a:schemeClr val="accent1"/>
                </a:solidFill>
              </a:rPr>
              <a:t>The fingernails </a:t>
            </a:r>
          </a:p>
          <a:p>
            <a:pPr eaLnBrk="1" hangingPunct="1"/>
            <a:r>
              <a:rPr lang="en-US" dirty="0">
                <a:solidFill>
                  <a:schemeClr val="accent1"/>
                </a:solidFill>
              </a:rPr>
              <a:t> and hair follicles of two </a:t>
            </a:r>
          </a:p>
          <a:p>
            <a:pPr eaLnBrk="1" hangingPunct="1"/>
            <a:r>
              <a:rPr lang="en-US" dirty="0">
                <a:solidFill>
                  <a:schemeClr val="accent1"/>
                </a:solidFill>
              </a:rPr>
              <a:t>other monkeys with the</a:t>
            </a:r>
          </a:p>
          <a:p>
            <a:pPr eaLnBrk="1" hangingPunct="1"/>
            <a:r>
              <a:rPr lang="en-US" dirty="0">
                <a:solidFill>
                  <a:schemeClr val="accent1"/>
                </a:solidFill>
              </a:rPr>
              <a:t> </a:t>
            </a:r>
            <a:r>
              <a:rPr lang="en-US" dirty="0" err="1">
                <a:solidFill>
                  <a:schemeClr val="accent1"/>
                </a:solidFill>
              </a:rPr>
              <a:t>flourescent</a:t>
            </a:r>
            <a:r>
              <a:rPr lang="en-US" dirty="0">
                <a:solidFill>
                  <a:schemeClr val="accent1"/>
                </a:solidFill>
              </a:rPr>
              <a:t> gene glow</a:t>
            </a:r>
          </a:p>
          <a:p>
            <a:pPr eaLnBrk="1" hangingPunct="1"/>
            <a:r>
              <a:rPr lang="en-US" dirty="0">
                <a:solidFill>
                  <a:schemeClr val="accent1"/>
                </a:solidFill>
              </a:rPr>
              <a:t> under ultraviolet light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transgenic pig with jellyfish gene"/>
          <p:cNvPicPr>
            <a:picLocks noChangeAspect="1" noChangeArrowheads="1"/>
          </p:cNvPicPr>
          <p:nvPr/>
        </p:nvPicPr>
        <p:blipFill>
          <a:blip r:embed="rId2" cstate="print"/>
          <a:srcRect/>
          <a:stretch>
            <a:fillRect/>
          </a:stretch>
        </p:blipFill>
        <p:spPr bwMode="auto">
          <a:xfrm>
            <a:off x="1142999" y="457200"/>
            <a:ext cx="4055419" cy="2667000"/>
          </a:xfrm>
          <a:prstGeom prst="rect">
            <a:avLst/>
          </a:prstGeom>
          <a:noFill/>
        </p:spPr>
      </p:pic>
      <p:pic>
        <p:nvPicPr>
          <p:cNvPr id="14343" name="Picture 7" descr="415008a-i1"/>
          <p:cNvPicPr>
            <a:picLocks noChangeAspect="1" noChangeArrowheads="1"/>
          </p:cNvPicPr>
          <p:nvPr/>
        </p:nvPicPr>
        <p:blipFill>
          <a:blip r:embed="rId3" cstate="print"/>
          <a:srcRect/>
          <a:stretch>
            <a:fillRect/>
          </a:stretch>
        </p:blipFill>
        <p:spPr bwMode="auto">
          <a:xfrm>
            <a:off x="2895600" y="3733800"/>
            <a:ext cx="4572000" cy="2438400"/>
          </a:xfrm>
          <a:prstGeom prst="rect">
            <a:avLst/>
          </a:prstGeom>
          <a:noFill/>
        </p:spPr>
      </p:pic>
      <p:sp>
        <p:nvSpPr>
          <p:cNvPr id="14344" name="Text Box 8"/>
          <p:cNvSpPr txBox="1">
            <a:spLocks noChangeArrowheads="1"/>
          </p:cNvSpPr>
          <p:nvPr/>
        </p:nvSpPr>
        <p:spPr bwMode="auto">
          <a:xfrm>
            <a:off x="5410200" y="1066800"/>
            <a:ext cx="1600200" cy="769441"/>
          </a:xfrm>
          <a:prstGeom prst="rect">
            <a:avLst/>
          </a:prstGeom>
          <a:noFill/>
          <a:ln w="9525">
            <a:noFill/>
            <a:miter lim="800000"/>
            <a:headEnd/>
            <a:tailEnd/>
          </a:ln>
          <a:effectLst/>
        </p:spPr>
        <p:txBody>
          <a:bodyPr>
            <a:spAutoFit/>
          </a:bodyPr>
          <a:lstStyle/>
          <a:p>
            <a:pPr>
              <a:spcBef>
                <a:spcPct val="50000"/>
              </a:spcBef>
            </a:pPr>
            <a:r>
              <a:rPr lang="en-US" dirty="0">
                <a:solidFill>
                  <a:schemeClr val="accent1"/>
                </a:solidFill>
              </a:rPr>
              <a:t>Jellyfish Gene</a:t>
            </a:r>
          </a:p>
        </p:txBody>
      </p:sp>
      <p:sp>
        <p:nvSpPr>
          <p:cNvPr id="14345" name="Text Box 9"/>
          <p:cNvSpPr txBox="1">
            <a:spLocks noChangeArrowheads="1"/>
          </p:cNvSpPr>
          <p:nvPr/>
        </p:nvSpPr>
        <p:spPr bwMode="auto">
          <a:xfrm>
            <a:off x="7620000" y="4800600"/>
            <a:ext cx="1143000" cy="430887"/>
          </a:xfrm>
          <a:prstGeom prst="rect">
            <a:avLst/>
          </a:prstGeom>
          <a:noFill/>
          <a:ln w="9525">
            <a:noFill/>
            <a:miter lim="800000"/>
            <a:headEnd/>
            <a:tailEnd/>
          </a:ln>
          <a:effectLst/>
        </p:spPr>
        <p:txBody>
          <a:bodyPr>
            <a:spAutoFit/>
          </a:bodyPr>
          <a:lstStyle/>
          <a:p>
            <a:pPr>
              <a:spcBef>
                <a:spcPct val="50000"/>
              </a:spcBef>
            </a:pPr>
            <a:r>
              <a:rPr lang="en-US" dirty="0">
                <a:solidFill>
                  <a:schemeClr val="accent1"/>
                </a:solidFill>
              </a:rPr>
              <a:t>HGH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Methylases</a:t>
            </a:r>
            <a:endParaRPr lang="en-US" dirty="0"/>
          </a:p>
        </p:txBody>
      </p:sp>
      <p:sp>
        <p:nvSpPr>
          <p:cNvPr id="4" name="Content Placeholder 3"/>
          <p:cNvSpPr>
            <a:spLocks noGrp="1"/>
          </p:cNvSpPr>
          <p:nvPr>
            <p:ph idx="1"/>
          </p:nvPr>
        </p:nvSpPr>
        <p:spPr/>
        <p:txBody>
          <a:bodyPr/>
          <a:lstStyle/>
          <a:p>
            <a:r>
              <a:rPr lang="en-US" dirty="0" smtClean="0"/>
              <a:t>enzyme that adds a methyl (-CH3) group to one nucleotide on a restriction enzyme recognition site</a:t>
            </a:r>
          </a:p>
          <a:p>
            <a:pPr lvl="1"/>
            <a:r>
              <a:rPr lang="en-US" dirty="0" smtClean="0"/>
              <a:t>protects the gene fragment from being cut</a:t>
            </a:r>
          </a:p>
          <a:p>
            <a:pPr lvl="1">
              <a:buNone/>
            </a:pPr>
            <a:endParaRPr lang="en-US" dirty="0" smtClean="0"/>
          </a:p>
          <a:p>
            <a:r>
              <a:rPr lang="en-US" dirty="0" smtClean="0"/>
              <a:t>in bacteria, </a:t>
            </a:r>
            <a:r>
              <a:rPr lang="en-US" dirty="0" err="1" smtClean="0"/>
              <a:t>methylases</a:t>
            </a:r>
            <a:r>
              <a:rPr lang="en-US" dirty="0" smtClean="0"/>
              <a:t> prevent digestion of DNA by it’s own </a:t>
            </a:r>
            <a:r>
              <a:rPr lang="en-US" dirty="0" err="1" smtClean="0"/>
              <a:t>R.E.’s</a:t>
            </a:r>
            <a:endParaRPr lang="en-US" dirty="0" smtClean="0"/>
          </a:p>
          <a:p>
            <a:r>
              <a:rPr lang="en-US" dirty="0" smtClean="0"/>
              <a:t>in Eukaryotic cells they occur to inactivate specific genes</a:t>
            </a:r>
          </a:p>
        </p:txBody>
      </p:sp>
      <p:pic>
        <p:nvPicPr>
          <p:cNvPr id="28674" name="Picture 2"/>
          <p:cNvPicPr>
            <a:picLocks noChangeAspect="1" noChangeArrowheads="1"/>
          </p:cNvPicPr>
          <p:nvPr/>
        </p:nvPicPr>
        <p:blipFill>
          <a:blip r:embed="rId2" cstate="print"/>
          <a:srcRect/>
          <a:stretch>
            <a:fillRect/>
          </a:stretch>
        </p:blipFill>
        <p:spPr bwMode="auto">
          <a:xfrm>
            <a:off x="6858000" y="0"/>
            <a:ext cx="1600200" cy="15835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 (PCR)</a:t>
            </a:r>
            <a:endParaRPr lang="en-US" dirty="0"/>
          </a:p>
        </p:txBody>
      </p:sp>
      <p:sp>
        <p:nvSpPr>
          <p:cNvPr id="3" name="Content Placeholder 2"/>
          <p:cNvSpPr>
            <a:spLocks noGrp="1"/>
          </p:cNvSpPr>
          <p:nvPr>
            <p:ph idx="1"/>
          </p:nvPr>
        </p:nvSpPr>
        <p:spPr/>
        <p:txBody>
          <a:bodyPr/>
          <a:lstStyle/>
          <a:p>
            <a:r>
              <a:rPr lang="en-US" dirty="0" smtClean="0"/>
              <a:t>Technique used to make billions of copies of DNA from extremely small quantities</a:t>
            </a:r>
          </a:p>
          <a:p>
            <a:r>
              <a:rPr lang="en-US" dirty="0" err="1" smtClean="0"/>
              <a:t>taq</a:t>
            </a:r>
            <a:r>
              <a:rPr lang="en-US" dirty="0" smtClean="0"/>
              <a:t> polymerase + DNA to be copied + excess nucleotides (A, C, G, T) + primers in PCR machine </a:t>
            </a:r>
          </a:p>
          <a:p>
            <a:r>
              <a:rPr lang="en-US" dirty="0" smtClean="0"/>
              <a:t>PCR machine cycles hot and cold </a:t>
            </a:r>
          </a:p>
          <a:p>
            <a:r>
              <a:rPr lang="en-US" dirty="0" smtClean="0"/>
              <a:t>each cycle doubles the number of DNA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Steps (Figure 7 pg 682)</a:t>
            </a:r>
            <a:endParaRPr lang="en-US" dirty="0"/>
          </a:p>
        </p:txBody>
      </p:sp>
      <p:sp>
        <p:nvSpPr>
          <p:cNvPr id="3" name="Content Placeholder 2"/>
          <p:cNvSpPr>
            <a:spLocks noGrp="1"/>
          </p:cNvSpPr>
          <p:nvPr>
            <p:ph idx="1"/>
          </p:nvPr>
        </p:nvSpPr>
        <p:spPr>
          <a:xfrm>
            <a:off x="1235075" y="1219200"/>
            <a:ext cx="7551738" cy="5321300"/>
          </a:xfrm>
        </p:spPr>
        <p:txBody>
          <a:bodyPr/>
          <a:lstStyle/>
          <a:p>
            <a:pPr marL="457200" indent="-457200">
              <a:buFont typeface="+mj-lt"/>
              <a:buAutoNum type="arabicPeriod"/>
            </a:pPr>
            <a:r>
              <a:rPr lang="en-US" dirty="0" smtClean="0"/>
              <a:t>Mixture is heated to a high enough temperature to break the hydrogen bonds in the double helix and separate the strands.  This forms single stranded templates</a:t>
            </a:r>
          </a:p>
          <a:p>
            <a:pPr marL="457200" indent="-457200">
              <a:buFont typeface="+mj-lt"/>
              <a:buAutoNum type="arabicPeriod"/>
            </a:pPr>
            <a:r>
              <a:rPr lang="en-US" dirty="0" smtClean="0"/>
              <a:t>The mixture is cooled, and the primers form hydrogen bonds with the DNA templates.</a:t>
            </a:r>
          </a:p>
          <a:p>
            <a:pPr marL="457200" indent="-457200">
              <a:buFont typeface="+mj-lt"/>
              <a:buAutoNum type="arabicPeriod"/>
            </a:pPr>
            <a:r>
              <a:rPr lang="en-US" dirty="0" err="1" smtClean="0"/>
              <a:t>Taq</a:t>
            </a:r>
            <a:r>
              <a:rPr lang="en-US" dirty="0" smtClean="0"/>
              <a:t> polymerase synthesizes a new strand of DNA from the template by complementary base pairings, starting at each primer</a:t>
            </a:r>
          </a:p>
          <a:p>
            <a:pPr marL="457200" indent="-457200">
              <a:buFont typeface="+mj-lt"/>
              <a:buAutoNum type="arabicPeriod"/>
            </a:pPr>
            <a:r>
              <a:rPr lang="en-US" dirty="0" smtClean="0"/>
              <a:t>The cycling of heating and cooling is repeated many times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 (PCR)</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Video Clip</a:t>
            </a:r>
            <a:endParaRPr lang="en-US" dirty="0" smtClean="0">
              <a:hlinkClick r:id="rId3"/>
            </a:endParaRPr>
          </a:p>
          <a:p>
            <a:endParaRPr lang="en-US" dirty="0" smtClean="0">
              <a:hlinkClick r:id="rId3"/>
            </a:endParaRPr>
          </a:p>
          <a:p>
            <a:r>
              <a:rPr lang="en-US" dirty="0" smtClean="0">
                <a:hlinkClick r:id="rId3"/>
              </a:rPr>
              <a:t>http://bio-rad.cnpg.com/lsca/videos/ScientistsForBetterPCR/</a:t>
            </a:r>
            <a:r>
              <a:rPr lang="en-US" dirty="0" smtClean="0"/>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Fingerprinting </a:t>
            </a:r>
            <a:r>
              <a:rPr lang="en-US" sz="3300" dirty="0" smtClean="0"/>
              <a:t>(gel electrophoresis)</a:t>
            </a:r>
            <a:endParaRPr lang="en-US" sz="3300" dirty="0"/>
          </a:p>
        </p:txBody>
      </p:sp>
      <p:sp>
        <p:nvSpPr>
          <p:cNvPr id="3" name="Content Placeholder 2"/>
          <p:cNvSpPr>
            <a:spLocks noGrp="1"/>
          </p:cNvSpPr>
          <p:nvPr>
            <p:ph idx="1"/>
          </p:nvPr>
        </p:nvSpPr>
        <p:spPr/>
        <p:txBody>
          <a:bodyPr/>
          <a:lstStyle/>
          <a:p>
            <a:r>
              <a:rPr lang="en-US" dirty="0" smtClean="0"/>
              <a:t>Developed in 1975 by Sanger, Maxim &amp; Gilbert</a:t>
            </a:r>
          </a:p>
          <a:p>
            <a:r>
              <a:rPr lang="en-US" dirty="0" smtClean="0"/>
              <a:t>Use restriction enzymes to cut DNA into fragments of varying lengths</a:t>
            </a:r>
          </a:p>
          <a:p>
            <a:endParaRPr lang="en-US" dirty="0"/>
          </a:p>
        </p:txBody>
      </p:sp>
      <p:pic>
        <p:nvPicPr>
          <p:cNvPr id="4" name="Picture 4" descr="http://www.medscape.com/content/2000/00/41/47/414766/art-e0605.05.fig2.jpg"/>
          <p:cNvPicPr>
            <a:picLocks noChangeAspect="1" noChangeArrowheads="1"/>
          </p:cNvPicPr>
          <p:nvPr/>
        </p:nvPicPr>
        <p:blipFill>
          <a:blip r:embed="rId2" cstate="print"/>
          <a:srcRect/>
          <a:stretch>
            <a:fillRect/>
          </a:stretch>
        </p:blipFill>
        <p:spPr bwMode="auto">
          <a:xfrm>
            <a:off x="2057400" y="2971800"/>
            <a:ext cx="5029200" cy="344500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Steps</a:t>
            </a:r>
            <a:r>
              <a:rPr lang="en-US" dirty="0" smtClean="0"/>
              <a:t>:</a:t>
            </a:r>
            <a:endParaRPr lang="en-US" dirty="0"/>
          </a:p>
        </p:txBody>
      </p:sp>
      <p:sp>
        <p:nvSpPr>
          <p:cNvPr id="3" name="Content Placeholder 2"/>
          <p:cNvSpPr>
            <a:spLocks noGrp="1"/>
          </p:cNvSpPr>
          <p:nvPr>
            <p:ph idx="1"/>
          </p:nvPr>
        </p:nvSpPr>
        <p:spPr>
          <a:xfrm>
            <a:off x="1235075" y="1143001"/>
            <a:ext cx="7551738" cy="5397500"/>
          </a:xfrm>
        </p:spPr>
        <p:txBody>
          <a:bodyPr/>
          <a:lstStyle/>
          <a:p>
            <a:pPr marL="457200" indent="-457200">
              <a:buFont typeface="+mj-lt"/>
              <a:buAutoNum type="arabicPeriod"/>
            </a:pPr>
            <a:r>
              <a:rPr lang="en-US" dirty="0" smtClean="0"/>
              <a:t>Small sample of DNA</a:t>
            </a:r>
          </a:p>
          <a:p>
            <a:pPr marL="457200" indent="-457200">
              <a:buFont typeface="+mj-lt"/>
              <a:buAutoNum type="arabicPeriod"/>
            </a:pPr>
            <a:r>
              <a:rPr lang="en-US" dirty="0" smtClean="0"/>
              <a:t>PCR to replicate DNA</a:t>
            </a:r>
          </a:p>
          <a:p>
            <a:pPr marL="457200" indent="-457200">
              <a:buFont typeface="+mj-lt"/>
              <a:buAutoNum type="arabicPeriod"/>
            </a:pPr>
            <a:r>
              <a:rPr lang="en-US" dirty="0" err="1" smtClean="0"/>
              <a:t>R.E.’s</a:t>
            </a:r>
            <a:r>
              <a:rPr lang="en-US" dirty="0" smtClean="0"/>
              <a:t> cut DNA</a:t>
            </a:r>
          </a:p>
          <a:p>
            <a:pPr marL="457200" indent="-457200">
              <a:buFont typeface="+mj-lt"/>
              <a:buAutoNum type="arabicPeriod"/>
            </a:pPr>
            <a:r>
              <a:rPr lang="en-US" dirty="0" smtClean="0"/>
              <a:t>place fragmented DNA on an </a:t>
            </a:r>
            <a:r>
              <a:rPr lang="en-US" dirty="0" err="1" smtClean="0"/>
              <a:t>agarose</a:t>
            </a:r>
            <a:r>
              <a:rPr lang="en-US" dirty="0" smtClean="0"/>
              <a:t> gel</a:t>
            </a:r>
          </a:p>
          <a:p>
            <a:pPr marL="457200" indent="-457200">
              <a:buFont typeface="+mj-lt"/>
              <a:buAutoNum type="arabicPeriod"/>
            </a:pPr>
            <a:r>
              <a:rPr lang="en-US" dirty="0" smtClean="0"/>
              <a:t>run electrical current through gel</a:t>
            </a:r>
          </a:p>
          <a:p>
            <a:pPr marL="457200" indent="-457200">
              <a:buFont typeface="+mj-lt"/>
              <a:buAutoNum type="arabicPeriod"/>
            </a:pPr>
            <a:r>
              <a:rPr lang="en-US" dirty="0" smtClean="0"/>
              <a:t>x-ray </a:t>
            </a:r>
            <a:r>
              <a:rPr lang="en-US" dirty="0" err="1" smtClean="0"/>
              <a:t>agarose</a:t>
            </a:r>
            <a:r>
              <a:rPr lang="en-US" dirty="0" smtClean="0"/>
              <a:t> gel = banding pattern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Fingerprinting</a:t>
            </a:r>
            <a:endParaRPr lang="en-US" dirty="0"/>
          </a:p>
        </p:txBody>
      </p:sp>
      <p:sp>
        <p:nvSpPr>
          <p:cNvPr id="5" name="Content Placeholder 4"/>
          <p:cNvSpPr>
            <a:spLocks noGrp="1"/>
          </p:cNvSpPr>
          <p:nvPr>
            <p:ph sz="half" idx="1"/>
          </p:nvPr>
        </p:nvSpPr>
        <p:spPr>
          <a:xfrm>
            <a:off x="914400" y="1219200"/>
            <a:ext cx="3706795" cy="4957383"/>
          </a:xfrm>
        </p:spPr>
        <p:txBody>
          <a:bodyPr/>
          <a:lstStyle/>
          <a:p>
            <a:pPr>
              <a:buNone/>
            </a:pPr>
            <a:r>
              <a:rPr lang="en-US" dirty="0" smtClean="0"/>
              <a:t>Uses:</a:t>
            </a:r>
          </a:p>
          <a:p>
            <a:pPr>
              <a:buNone/>
            </a:pPr>
            <a:r>
              <a:rPr lang="en-US" smtClean="0"/>
              <a:t>	Criminal </a:t>
            </a:r>
            <a:r>
              <a:rPr lang="en-US" dirty="0" smtClean="0"/>
              <a:t>Activity</a:t>
            </a:r>
          </a:p>
          <a:p>
            <a:pPr>
              <a:buNone/>
            </a:pPr>
            <a:r>
              <a:rPr lang="en-US" dirty="0" smtClean="0"/>
              <a:t>	Paternity Testing</a:t>
            </a:r>
            <a:endParaRPr lang="en-US" dirty="0"/>
          </a:p>
        </p:txBody>
      </p:sp>
      <p:sp>
        <p:nvSpPr>
          <p:cNvPr id="6" name="Content Placeholder 5"/>
          <p:cNvSpPr>
            <a:spLocks noGrp="1"/>
          </p:cNvSpPr>
          <p:nvPr>
            <p:ph sz="half" idx="2"/>
          </p:nvPr>
        </p:nvSpPr>
        <p:spPr/>
        <p:txBody>
          <a:bodyPr/>
          <a:lstStyle/>
          <a:p>
            <a:endParaRPr lang="en-US"/>
          </a:p>
        </p:txBody>
      </p:sp>
      <p:pic>
        <p:nvPicPr>
          <p:cNvPr id="30722" name="Picture 2" descr="http://www.scq.ubc.ca/wp-content/DNAfingerprintassault.gif"/>
          <p:cNvPicPr>
            <a:picLocks noChangeAspect="1" noChangeArrowheads="1"/>
          </p:cNvPicPr>
          <p:nvPr/>
        </p:nvPicPr>
        <p:blipFill>
          <a:blip r:embed="rId2" cstate="print"/>
          <a:srcRect/>
          <a:stretch>
            <a:fillRect/>
          </a:stretch>
        </p:blipFill>
        <p:spPr bwMode="auto">
          <a:xfrm>
            <a:off x="4953000" y="762000"/>
            <a:ext cx="3768917" cy="548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u="sng" dirty="0" smtClean="0"/>
              <a:t>Genetic Transformation</a:t>
            </a:r>
            <a:r>
              <a:rPr lang="en-US" dirty="0" smtClean="0"/>
              <a:t>: introduction and expression of foreign DNA in a living organism</a:t>
            </a:r>
          </a:p>
          <a:p>
            <a:endParaRPr lang="en-US" dirty="0" smtClean="0"/>
          </a:p>
          <a:p>
            <a:r>
              <a:rPr lang="en-US" u="sng" dirty="0" smtClean="0"/>
              <a:t>Recombinant DNA</a:t>
            </a:r>
            <a:r>
              <a:rPr lang="en-US" dirty="0" smtClean="0"/>
              <a:t>: fragment of DNA composed of sequences originating from at least 2 different 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26375" cy="1376362"/>
          </a:xfrm>
        </p:spPr>
        <p:txBody>
          <a:bodyPr/>
          <a:lstStyle/>
          <a:p>
            <a:r>
              <a:rPr lang="en-US" dirty="0" smtClean="0"/>
              <a:t>Human Genome Project</a:t>
            </a:r>
            <a:endParaRPr lang="en-US" dirty="0"/>
          </a:p>
        </p:txBody>
      </p:sp>
      <p:pic>
        <p:nvPicPr>
          <p:cNvPr id="33794" name="Picture 2" descr="http://acs.lbl.gov/ImgLib/COLLECTIONS/BERKELEY-LAB/RESEARCH-1991-PRESENT/LIFE-SCIENCES/HUMAN-GENOME-PROJECT/images/96703209.lowres.jpeg"/>
          <p:cNvPicPr>
            <a:picLocks noChangeAspect="1" noChangeArrowheads="1"/>
          </p:cNvPicPr>
          <p:nvPr/>
        </p:nvPicPr>
        <p:blipFill>
          <a:blip r:embed="rId2" cstate="print"/>
          <a:srcRect/>
          <a:stretch>
            <a:fillRect/>
          </a:stretch>
        </p:blipFill>
        <p:spPr bwMode="auto">
          <a:xfrm>
            <a:off x="1371600" y="1066800"/>
            <a:ext cx="7103999" cy="5638800"/>
          </a:xfrm>
          <a:prstGeom prst="rect">
            <a:avLst/>
          </a:prstGeom>
          <a:noFill/>
        </p:spPr>
      </p:pic>
      <p:sp>
        <p:nvSpPr>
          <p:cNvPr id="3" name="Rectangle 2"/>
          <p:cNvSpPr/>
          <p:nvPr/>
        </p:nvSpPr>
        <p:spPr>
          <a:xfrm>
            <a:off x="-33728" y="3733799"/>
            <a:ext cx="1676400" cy="2462213"/>
          </a:xfrm>
          <a:prstGeom prst="rect">
            <a:avLst/>
          </a:prstGeom>
        </p:spPr>
        <p:txBody>
          <a:bodyPr wrap="square">
            <a:spAutoFit/>
          </a:bodyPr>
          <a:lstStyle/>
          <a:p>
            <a:r>
              <a:rPr lang="en-US" dirty="0">
                <a:hlinkClick r:id="rId3"/>
              </a:rPr>
              <a:t>http://ed.ted.com/lessons/how-to-sequence-the-human-genome-mark-j-kiel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	</a:t>
            </a:r>
            <a:endParaRPr lang="en-US" dirty="0"/>
          </a:p>
        </p:txBody>
      </p:sp>
      <p:sp>
        <p:nvSpPr>
          <p:cNvPr id="3" name="Content Placeholder 2"/>
          <p:cNvSpPr>
            <a:spLocks noGrp="1"/>
          </p:cNvSpPr>
          <p:nvPr>
            <p:ph idx="1"/>
          </p:nvPr>
        </p:nvSpPr>
        <p:spPr/>
        <p:txBody>
          <a:bodyPr/>
          <a:lstStyle/>
          <a:p>
            <a:r>
              <a:rPr lang="en-US" dirty="0" smtClean="0"/>
              <a:t>Race to determine the sequence of human DNA</a:t>
            </a:r>
          </a:p>
          <a:p>
            <a:r>
              <a:rPr lang="en-US" dirty="0" smtClean="0"/>
              <a:t>timeline – table 1 page 678</a:t>
            </a:r>
          </a:p>
          <a:p>
            <a:r>
              <a:rPr lang="en-US" dirty="0" smtClean="0"/>
              <a:t>published in 2001 and 2003</a:t>
            </a:r>
          </a:p>
          <a:p>
            <a:endParaRPr lang="en-US" dirty="0" smtClean="0"/>
          </a:p>
          <a:p>
            <a:r>
              <a:rPr lang="en-US" dirty="0" smtClean="0"/>
              <a:t>Know where &amp; on what chromosomes specific genes are located.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14"/>
          <p:cNvPicPr>
            <a:picLocks noChangeAspect="1" noChangeArrowheads="1"/>
          </p:cNvPicPr>
          <p:nvPr/>
        </p:nvPicPr>
        <p:blipFill>
          <a:blip r:embed="rId2" cstate="print"/>
          <a:srcRect/>
          <a:stretch>
            <a:fillRect/>
          </a:stretch>
        </p:blipFill>
        <p:spPr bwMode="auto">
          <a:xfrm>
            <a:off x="0" y="0"/>
            <a:ext cx="9144000" cy="686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15"/>
          <p:cNvPicPr>
            <a:picLocks noChangeAspect="1" noChangeArrowheads="1"/>
          </p:cNvPicPr>
          <p:nvPr/>
        </p:nvPicPr>
        <p:blipFill>
          <a:blip r:embed="rId2" cstate="print"/>
          <a:srcRect/>
          <a:stretch>
            <a:fillRect/>
          </a:stretch>
        </p:blipFill>
        <p:spPr bwMode="auto">
          <a:xfrm>
            <a:off x="0" y="0"/>
            <a:ext cx="9144000" cy="686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7"/>
          <p:cNvPicPr>
            <a:picLocks noChangeAspect="1" noChangeArrowheads="1"/>
          </p:cNvPicPr>
          <p:nvPr/>
        </p:nvPicPr>
        <p:blipFill>
          <a:blip r:embed="rId3" cstate="print"/>
          <a:srcRect/>
          <a:stretch>
            <a:fillRect/>
          </a:stretch>
        </p:blipFill>
        <p:spPr bwMode="auto">
          <a:xfrm>
            <a:off x="0" y="0"/>
            <a:ext cx="9144000" cy="686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gene5"/>
          <p:cNvPicPr>
            <a:picLocks noChangeAspect="1" noChangeArrowheads="1"/>
          </p:cNvPicPr>
          <p:nvPr/>
        </p:nvPicPr>
        <p:blipFill>
          <a:blip r:embed="rId2" cstate="print"/>
          <a:srcRect/>
          <a:stretch>
            <a:fillRect/>
          </a:stretch>
        </p:blipFill>
        <p:spPr bwMode="auto">
          <a:xfrm>
            <a:off x="1066800" y="533400"/>
            <a:ext cx="7391400" cy="55435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Chromosome #21</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417443" y="1524000"/>
            <a:ext cx="8726557"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Therapy: </a:t>
            </a:r>
            <a:r>
              <a:rPr lang="en-US" sz="2300" dirty="0" smtClean="0"/>
              <a:t>Possibility of replacing faulty genes</a:t>
            </a:r>
            <a:endParaRPr lang="en-US" sz="2300" dirty="0"/>
          </a:p>
        </p:txBody>
      </p:sp>
      <p:sp>
        <p:nvSpPr>
          <p:cNvPr id="3" name="Content Placeholder 2"/>
          <p:cNvSpPr>
            <a:spLocks noGrp="1"/>
          </p:cNvSpPr>
          <p:nvPr>
            <p:ph idx="1"/>
          </p:nvPr>
        </p:nvSpPr>
        <p:spPr/>
        <p:txBody>
          <a:bodyPr/>
          <a:lstStyle/>
          <a:p>
            <a:r>
              <a:rPr lang="en-US" dirty="0" smtClean="0"/>
              <a:t>i.e., hemophilia, cystic fibrosis, sickle cell anemia, </a:t>
            </a:r>
            <a:r>
              <a:rPr lang="en-US" dirty="0" err="1" smtClean="0"/>
              <a:t>huntingtons</a:t>
            </a:r>
            <a:r>
              <a:rPr lang="en-US" dirty="0" smtClean="0"/>
              <a:t> disease, </a:t>
            </a:r>
            <a:r>
              <a:rPr lang="en-US" dirty="0" err="1" smtClean="0"/>
              <a:t>tay-saches</a:t>
            </a:r>
            <a:r>
              <a:rPr lang="en-US" dirty="0" smtClean="0"/>
              <a:t> disease</a:t>
            </a:r>
          </a:p>
          <a:p>
            <a:endParaRPr lang="en-US" dirty="0" smtClean="0"/>
          </a:p>
          <a:p>
            <a:r>
              <a:rPr lang="en-US" dirty="0" smtClean="0"/>
              <a:t>Must be preformed on an embryo</a:t>
            </a:r>
          </a:p>
          <a:p>
            <a:r>
              <a:rPr lang="en-US" dirty="0" smtClean="0"/>
              <a:t>being done on viruses </a:t>
            </a:r>
          </a:p>
          <a:p>
            <a:pPr lvl="1"/>
            <a:r>
              <a:rPr lang="en-US" dirty="0" smtClean="0"/>
              <a:t>vector – way of transporting DNA to cell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Therapy	</a:t>
            </a:r>
            <a:endParaRPr lang="en-US" dirty="0"/>
          </a:p>
        </p:txBody>
      </p:sp>
      <p:sp>
        <p:nvSpPr>
          <p:cNvPr id="3" name="Content Placeholder 2"/>
          <p:cNvSpPr>
            <a:spLocks noGrp="1"/>
          </p:cNvSpPr>
          <p:nvPr>
            <p:ph idx="1"/>
          </p:nvPr>
        </p:nvSpPr>
        <p:spPr/>
        <p:txBody>
          <a:bodyPr/>
          <a:lstStyle/>
          <a:p>
            <a:r>
              <a:rPr lang="en-US" dirty="0" smtClean="0"/>
              <a:t>i.e., Bacterial</a:t>
            </a:r>
          </a:p>
          <a:p>
            <a:pPr lvl="1"/>
            <a:r>
              <a:rPr lang="en-US" dirty="0" smtClean="0"/>
              <a:t>oil spill clean up</a:t>
            </a:r>
          </a:p>
          <a:p>
            <a:pPr lvl="1"/>
            <a:r>
              <a:rPr lang="en-US" dirty="0" smtClean="0"/>
              <a:t>mineral processing</a:t>
            </a:r>
          </a:p>
          <a:p>
            <a:pPr lvl="1"/>
            <a:r>
              <a:rPr lang="en-US" dirty="0" smtClean="0"/>
              <a:t>agriculture – frost resistant tomatoes</a:t>
            </a:r>
          </a:p>
          <a:p>
            <a:pPr lvl="1"/>
            <a:endParaRPr lang="en-US" dirty="0"/>
          </a:p>
          <a:p>
            <a:pPr lvl="1"/>
            <a:endParaRPr lang="en-US" dirty="0" smtClean="0"/>
          </a:p>
          <a:p>
            <a:pPr lvl="1"/>
            <a:r>
              <a:rPr lang="en-US" dirty="0">
                <a:hlinkClick r:id="rId2"/>
              </a:rPr>
              <a:t>http://www.fastcompany.com/3002700/dna-hacking-now-street-legal?utm_source=feedburner&amp;utm_medium=feed&amp;utm_campaign=Feed%3A+fastcompany%2Fheadlines+%28Fast+Company%29</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Personal DNA Testing</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hlinkClick r:id="rId2" action="ppaction://hlinkfile"/>
              </a:rPr>
              <a:t>Video Link</a:t>
            </a:r>
            <a:endParaRPr lang="en-US" dirty="0" smtClean="0">
              <a:hlinkClick r:id="rId3"/>
            </a:endParaRPr>
          </a:p>
          <a:p>
            <a:endParaRPr lang="en-US" dirty="0" smtClean="0">
              <a:hlinkClick r:id="rId3"/>
            </a:endParaRPr>
          </a:p>
          <a:p>
            <a:r>
              <a:rPr lang="en-US" dirty="0" smtClean="0">
                <a:hlinkClick r:id="rId3"/>
              </a:rPr>
              <a:t>http://www.pbs.org/wgbh/nova/sciencenow/0302/01.html</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761999"/>
            <a:ext cx="7551738" cy="5778501"/>
          </a:xfrm>
        </p:spPr>
        <p:txBody>
          <a:bodyPr/>
          <a:lstStyle/>
          <a:p>
            <a:r>
              <a:rPr lang="en-US" dirty="0" smtClean="0"/>
              <a:t>All cells have a group of enzymes called </a:t>
            </a:r>
            <a:r>
              <a:rPr lang="en-US" dirty="0" err="1" smtClean="0"/>
              <a:t>endonucleases</a:t>
            </a:r>
            <a:endParaRPr lang="en-US" dirty="0" smtClean="0"/>
          </a:p>
          <a:p>
            <a:pPr lvl="1"/>
            <a:r>
              <a:rPr lang="en-US" dirty="0" smtClean="0"/>
              <a:t>cut DNA</a:t>
            </a:r>
          </a:p>
          <a:p>
            <a:r>
              <a:rPr lang="en-US" dirty="0" smtClean="0"/>
              <a:t>Bacteria – have special </a:t>
            </a:r>
            <a:r>
              <a:rPr lang="en-US" dirty="0" err="1" smtClean="0"/>
              <a:t>endonucleases</a:t>
            </a:r>
            <a:r>
              <a:rPr lang="en-US" dirty="0" smtClean="0"/>
              <a:t> called </a:t>
            </a:r>
            <a:r>
              <a:rPr lang="en-US" u="sng" dirty="0" smtClean="0">
                <a:solidFill>
                  <a:schemeClr val="accent1"/>
                </a:solidFill>
              </a:rPr>
              <a:t>Restriction Enzymes</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Enzymes (R.E.)</a:t>
            </a:r>
            <a:endParaRPr lang="en-US" dirty="0"/>
          </a:p>
        </p:txBody>
      </p:sp>
      <p:sp>
        <p:nvSpPr>
          <p:cNvPr id="3" name="Content Placeholder 2"/>
          <p:cNvSpPr>
            <a:spLocks noGrp="1"/>
          </p:cNvSpPr>
          <p:nvPr>
            <p:ph idx="1"/>
          </p:nvPr>
        </p:nvSpPr>
        <p:spPr/>
        <p:txBody>
          <a:bodyPr/>
          <a:lstStyle/>
          <a:p>
            <a:r>
              <a:rPr lang="en-US" dirty="0" smtClean="0"/>
              <a:t>act like biological scissors that cut foreign DNA at specific recognition sites (4-8 base pairs, palindromes)</a:t>
            </a:r>
          </a:p>
          <a:p>
            <a:pPr marL="739776" lvl="2" indent="-341313"/>
            <a:r>
              <a:rPr lang="en-US" dirty="0" smtClean="0"/>
              <a:t>i.e., HANNAH</a:t>
            </a:r>
          </a:p>
          <a:p>
            <a:r>
              <a:rPr lang="en-US" dirty="0" smtClean="0"/>
              <a:t>over 200 </a:t>
            </a:r>
            <a:r>
              <a:rPr lang="en-US" dirty="0" err="1" smtClean="0"/>
              <a:t>R.E.’s</a:t>
            </a:r>
            <a:r>
              <a:rPr lang="en-US" dirty="0" smtClean="0"/>
              <a:t> have been isolated</a:t>
            </a:r>
          </a:p>
          <a:p>
            <a:r>
              <a:rPr lang="en-US" dirty="0" smtClean="0"/>
              <a:t>named for the bacteria they come from</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1447800"/>
            <a:ext cx="2743994" cy="1376362"/>
          </a:xfrm>
        </p:spPr>
        <p:txBody>
          <a:bodyPr/>
          <a:lstStyle/>
          <a:p>
            <a:pPr algn="ctr"/>
            <a:r>
              <a:rPr lang="en-US" sz="2800" dirty="0" smtClean="0">
                <a:solidFill>
                  <a:schemeClr val="accent1"/>
                </a:solidFill>
              </a:rPr>
              <a:t>Recombinant DNA</a:t>
            </a:r>
            <a:endParaRPr lang="en-US" sz="2800" dirty="0">
              <a:solidFill>
                <a:schemeClr val="accent1"/>
              </a:solidFill>
            </a:endParaRPr>
          </a:p>
        </p:txBody>
      </p:sp>
      <p:pic>
        <p:nvPicPr>
          <p:cNvPr id="27650" name="Picture 2"/>
          <p:cNvPicPr>
            <a:picLocks noChangeAspect="1" noChangeArrowheads="1"/>
          </p:cNvPicPr>
          <p:nvPr/>
        </p:nvPicPr>
        <p:blipFill>
          <a:blip r:embed="rId2" cstate="print"/>
          <a:srcRect/>
          <a:stretch>
            <a:fillRect/>
          </a:stretch>
        </p:blipFill>
        <p:spPr bwMode="auto">
          <a:xfrm>
            <a:off x="2778943" y="4191000"/>
            <a:ext cx="6365057" cy="2667000"/>
          </a:xfrm>
          <a:prstGeom prst="rect">
            <a:avLst/>
          </a:prstGeom>
          <a:noFill/>
          <a:ln w="9525">
            <a:noFill/>
            <a:miter lim="800000"/>
            <a:headEnd/>
            <a:tailEnd/>
          </a:ln>
          <a:effectLst/>
        </p:spPr>
      </p:pic>
      <p:pic>
        <p:nvPicPr>
          <p:cNvPr id="27651" name="Picture 3" descr="C20-F13-BI30L"/>
          <p:cNvPicPr>
            <a:picLocks noChangeAspect="1" noChangeArrowheads="1"/>
          </p:cNvPicPr>
          <p:nvPr/>
        </p:nvPicPr>
        <p:blipFill>
          <a:blip r:embed="rId3" cstate="print"/>
          <a:srcRect/>
          <a:stretch>
            <a:fillRect/>
          </a:stretch>
        </p:blipFill>
        <p:spPr bwMode="auto">
          <a:xfrm>
            <a:off x="0" y="0"/>
            <a:ext cx="6928891"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533401"/>
            <a:ext cx="7551738" cy="6007100"/>
          </a:xfrm>
        </p:spPr>
        <p:txBody>
          <a:bodyPr/>
          <a:lstStyle/>
          <a:p>
            <a:r>
              <a:rPr lang="en-US" dirty="0" smtClean="0"/>
              <a:t>The cut DNA has “sticky ends”  </a:t>
            </a:r>
            <a:r>
              <a:rPr lang="en-US" i="1" dirty="0" smtClean="0">
                <a:solidFill>
                  <a:srgbClr val="00CC99"/>
                </a:solidFill>
              </a:rPr>
              <a:t>(draw picture)</a:t>
            </a:r>
          </a:p>
          <a:p>
            <a:r>
              <a:rPr lang="en-US" dirty="0" smtClean="0"/>
              <a:t>these sticky ends are now possible attachment sites for foreign DNA to be spliced in</a:t>
            </a:r>
          </a:p>
          <a:p>
            <a:endParaRPr lang="en-US" dirty="0" smtClean="0"/>
          </a:p>
          <a:p>
            <a:endParaRPr lang="en-US" dirty="0" smtClean="0"/>
          </a:p>
          <a:p>
            <a:pPr>
              <a:buNone/>
            </a:pPr>
            <a:endParaRPr lang="en-US" dirty="0" smtClean="0"/>
          </a:p>
          <a:p>
            <a:endParaRPr lang="en-US" dirty="0" smtClean="0"/>
          </a:p>
          <a:p>
            <a:pPr>
              <a:buNone/>
            </a:pPr>
            <a:r>
              <a:rPr lang="en-US" dirty="0" err="1" smtClean="0"/>
              <a:t>Ligase</a:t>
            </a:r>
            <a:r>
              <a:rPr lang="en-US" dirty="0" smtClean="0"/>
              <a:t> acts like a “biological glue” that bonds foreign DNA to host DNA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1447800"/>
            <a:ext cx="2743994" cy="1376362"/>
          </a:xfrm>
        </p:spPr>
        <p:txBody>
          <a:bodyPr/>
          <a:lstStyle/>
          <a:p>
            <a:pPr algn="ctr"/>
            <a:r>
              <a:rPr lang="en-US" sz="2800" dirty="0" smtClean="0">
                <a:solidFill>
                  <a:schemeClr val="accent1"/>
                </a:solidFill>
              </a:rPr>
              <a:t>Recombinant DNA</a:t>
            </a:r>
            <a:endParaRPr lang="en-US" sz="2800" dirty="0">
              <a:solidFill>
                <a:schemeClr val="accent1"/>
              </a:solidFill>
            </a:endParaRPr>
          </a:p>
        </p:txBody>
      </p:sp>
      <p:pic>
        <p:nvPicPr>
          <p:cNvPr id="27650" name="Picture 2"/>
          <p:cNvPicPr>
            <a:picLocks noChangeAspect="1" noChangeArrowheads="1"/>
          </p:cNvPicPr>
          <p:nvPr/>
        </p:nvPicPr>
        <p:blipFill>
          <a:blip r:embed="rId2" cstate="print"/>
          <a:srcRect/>
          <a:stretch>
            <a:fillRect/>
          </a:stretch>
        </p:blipFill>
        <p:spPr bwMode="auto">
          <a:xfrm>
            <a:off x="2778943" y="4191000"/>
            <a:ext cx="6365057" cy="2667000"/>
          </a:xfrm>
          <a:prstGeom prst="rect">
            <a:avLst/>
          </a:prstGeom>
          <a:noFill/>
          <a:ln w="9525">
            <a:noFill/>
            <a:miter lim="800000"/>
            <a:headEnd/>
            <a:tailEnd/>
          </a:ln>
          <a:effectLst/>
        </p:spPr>
      </p:pic>
      <p:pic>
        <p:nvPicPr>
          <p:cNvPr id="27651" name="Picture 3" descr="C20-F13-BI30L"/>
          <p:cNvPicPr>
            <a:picLocks noChangeAspect="1" noChangeArrowheads="1"/>
          </p:cNvPicPr>
          <p:nvPr/>
        </p:nvPicPr>
        <p:blipFill>
          <a:blip r:embed="rId3" cstate="print"/>
          <a:srcRect/>
          <a:stretch>
            <a:fillRect/>
          </a:stretch>
        </p:blipFill>
        <p:spPr bwMode="auto">
          <a:xfrm>
            <a:off x="0" y="0"/>
            <a:ext cx="6928891"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use of </a:t>
            </a:r>
            <a:r>
              <a:rPr lang="en-US" dirty="0" err="1" smtClean="0"/>
              <a:t>R.E.’s</a:t>
            </a:r>
            <a:endParaRPr lang="en-US" dirty="0"/>
          </a:p>
        </p:txBody>
      </p:sp>
      <p:sp>
        <p:nvSpPr>
          <p:cNvPr id="3" name="Content Placeholder 2"/>
          <p:cNvSpPr>
            <a:spLocks noGrp="1"/>
          </p:cNvSpPr>
          <p:nvPr>
            <p:ph idx="1"/>
          </p:nvPr>
        </p:nvSpPr>
        <p:spPr/>
        <p:txBody>
          <a:bodyPr/>
          <a:lstStyle/>
          <a:p>
            <a:r>
              <a:rPr lang="en-US" dirty="0" smtClean="0"/>
              <a:t>Insertion of insulin producing gene into bacteria cells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7826375" cy="1376362"/>
          </a:xfrm>
        </p:spPr>
        <p:txBody>
          <a:bodyPr/>
          <a:lstStyle/>
          <a:p>
            <a:r>
              <a:rPr lang="en-US" dirty="0" smtClean="0"/>
              <a:t>Recombinant DNA</a:t>
            </a:r>
            <a:endParaRPr lang="en-US" dirty="0"/>
          </a:p>
        </p:txBody>
      </p:sp>
      <p:pic>
        <p:nvPicPr>
          <p:cNvPr id="14338" name="Picture 2" descr="http://members.tripod.com/diabetics_world/images/dna15.jpg"/>
          <p:cNvPicPr>
            <a:picLocks noChangeAspect="1" noChangeArrowheads="1"/>
          </p:cNvPicPr>
          <p:nvPr/>
        </p:nvPicPr>
        <p:blipFill>
          <a:blip r:embed="rId2" cstate="print"/>
          <a:srcRect/>
          <a:stretch>
            <a:fillRect/>
          </a:stretch>
        </p:blipFill>
        <p:spPr bwMode="auto">
          <a:xfrm>
            <a:off x="304800" y="1676400"/>
            <a:ext cx="4343400" cy="4864061"/>
          </a:xfrm>
          <a:prstGeom prst="rect">
            <a:avLst/>
          </a:prstGeom>
          <a:noFill/>
        </p:spPr>
      </p:pic>
      <p:pic>
        <p:nvPicPr>
          <p:cNvPr id="14339" name="Picture 3"/>
          <p:cNvPicPr>
            <a:picLocks noChangeAspect="1" noChangeArrowheads="1"/>
          </p:cNvPicPr>
          <p:nvPr/>
        </p:nvPicPr>
        <p:blipFill>
          <a:blip r:embed="rId3" cstate="print"/>
          <a:srcRect/>
          <a:stretch>
            <a:fillRect/>
          </a:stretch>
        </p:blipFill>
        <p:spPr bwMode="auto">
          <a:xfrm>
            <a:off x="4495800" y="228599"/>
            <a:ext cx="4623492" cy="473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657</Words>
  <Application>Microsoft Office PowerPoint</Application>
  <PresentationFormat>On-screen Show (4:3)</PresentationFormat>
  <Paragraphs>98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DNA structure design template</vt:lpstr>
      <vt:lpstr>20.3 DNA &amp; Biotechnology</vt:lpstr>
      <vt:lpstr>Definitions:</vt:lpstr>
      <vt:lpstr>PowerPoint Presentation</vt:lpstr>
      <vt:lpstr>Restriction Enzymes (R.E.)</vt:lpstr>
      <vt:lpstr>Recombinant DNA</vt:lpstr>
      <vt:lpstr>PowerPoint Presentation</vt:lpstr>
      <vt:lpstr>Recombinant DNA</vt:lpstr>
      <vt:lpstr>Example of use of R.E.’s</vt:lpstr>
      <vt:lpstr>Recombinant DNA</vt:lpstr>
      <vt:lpstr>PowerPoint Presentation</vt:lpstr>
      <vt:lpstr>Transgenic Organisms</vt:lpstr>
      <vt:lpstr>PowerPoint Presentation</vt:lpstr>
      <vt:lpstr>Methylases</vt:lpstr>
      <vt:lpstr>Polymerase Chain Reaction (PCR)</vt:lpstr>
      <vt:lpstr>PCR Steps (Figure 7 pg 682)</vt:lpstr>
      <vt:lpstr>Polymerase Chain Reaction (PCR)</vt:lpstr>
      <vt:lpstr>DNA Fingerprinting (gel electrophoresis)</vt:lpstr>
      <vt:lpstr>Steps:</vt:lpstr>
      <vt:lpstr>DNA Fingerprinting</vt:lpstr>
      <vt:lpstr>Human Genome Project</vt:lpstr>
      <vt:lpstr>Human Genome Project </vt:lpstr>
      <vt:lpstr>PowerPoint Presentation</vt:lpstr>
      <vt:lpstr>PowerPoint Presentation</vt:lpstr>
      <vt:lpstr>PowerPoint Presentation</vt:lpstr>
      <vt:lpstr>PowerPoint Presentation</vt:lpstr>
      <vt:lpstr>Human Chromosome #21</vt:lpstr>
      <vt:lpstr>Gene Therapy: Possibility of replacing faulty genes</vt:lpstr>
      <vt:lpstr>Gene Therapy </vt:lpstr>
      <vt:lpstr>Personal DNA Testing</vt:lpstr>
    </vt:vector>
  </TitlesOfParts>
  <Manager/>
  <Company>RDCRD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DNA &amp; Biotechnology</dc:title>
  <dc:subject/>
  <dc:creator>lbenoit</dc:creator>
  <cp:keywords/>
  <dc:description/>
  <cp:lastModifiedBy>Gerry-Lynn Borys</cp:lastModifiedBy>
  <cp:revision>44</cp:revision>
  <dcterms:created xsi:type="dcterms:W3CDTF">2009-12-11T00:10:25Z</dcterms:created>
  <dcterms:modified xsi:type="dcterms:W3CDTF">2014-03-04T18:25:59Z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