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5" r:id="rId3"/>
    <p:sldId id="277" r:id="rId4"/>
    <p:sldId id="276" r:id="rId5"/>
    <p:sldId id="278" r:id="rId6"/>
    <p:sldId id="279" r:id="rId7"/>
    <p:sldId id="280" r:id="rId8"/>
    <p:sldId id="281" r:id="rId9"/>
    <p:sldId id="282" r:id="rId10"/>
    <p:sldId id="259" r:id="rId11"/>
    <p:sldId id="260" r:id="rId12"/>
    <p:sldId id="261" r:id="rId13"/>
    <p:sldId id="262" r:id="rId14"/>
    <p:sldId id="263" r:id="rId15"/>
    <p:sldId id="264" r:id="rId16"/>
    <p:sldId id="267" r:id="rId17"/>
    <p:sldId id="265" r:id="rId18"/>
    <p:sldId id="266" r:id="rId19"/>
    <p:sldId id="283" r:id="rId20"/>
    <p:sldId id="268" r:id="rId21"/>
    <p:sldId id="285" r:id="rId22"/>
    <p:sldId id="269" r:id="rId23"/>
    <p:sldId id="288" r:id="rId24"/>
    <p:sldId id="286" r:id="rId25"/>
    <p:sldId id="270" r:id="rId26"/>
    <p:sldId id="271" r:id="rId27"/>
    <p:sldId id="272" r:id="rId28"/>
    <p:sldId id="273" r:id="rId29"/>
    <p:sldId id="284" r:id="rId30"/>
    <p:sldId id="274" r:id="rId31"/>
    <p:sldId id="287" r:id="rId3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11163" indent="46038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823913" indent="90488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236663" indent="134938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649413" indent="179388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66CC"/>
    <a:srgbClr val="336699"/>
    <a:srgbClr val="006699"/>
    <a:srgbClr val="3399FF"/>
    <a:srgbClr val="33CCFF"/>
    <a:srgbClr val="0033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18" autoAdjust="0"/>
    <p:restoredTop sz="90765" autoAdjust="0"/>
  </p:normalViewPr>
  <p:slideViewPr>
    <p:cSldViewPr>
      <p:cViewPr varScale="1">
        <p:scale>
          <a:sx n="99" d="100"/>
          <a:sy n="99" d="100"/>
        </p:scale>
        <p:origin x="-2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844F1EC6-769A-45A8-9104-0066EDF8DF5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46B82028-7C47-42A8-B093-4E9BD96EC4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53574-FE99-481C-BBF4-9E3DE21F0D5C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F9FF1-E885-400C-924A-5DD7AE5791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12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F9FF1-E885-400C-924A-5DD7AE5791F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z="1100" dirty="0"/>
              <a:t>National Cancer Institute</a:t>
            </a:r>
            <a:endParaRPr lang="en-US" sz="1100" b="1" dirty="0"/>
          </a:p>
          <a:p>
            <a:r>
              <a:rPr lang="en-US" b="1" dirty="0"/>
              <a:t>Understanding Cancer and Related Topics  </a:t>
            </a:r>
          </a:p>
          <a:p>
            <a:r>
              <a:rPr lang="en-US" b="1" i="0" dirty="0"/>
              <a:t>Understanding Cancer Genomics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NCI Web site: http://cancer.gov/cancertopics/understandingcancer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9500B-4327-4476-8774-33356174584F}" type="slidenum">
              <a:rPr lang="en-US"/>
              <a:pPr/>
              <a:t>23</a:t>
            </a:fld>
            <a:endParaRPr lang="en-US"/>
          </a:p>
        </p:txBody>
      </p:sp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 translation of base sequences from DNA to protein is dependent on the nucleotide triplet in mRNA. Each mRNA triplet of nucleotides, called a </a:t>
            </a:r>
            <a:r>
              <a:rPr lang="en-US" dirty="0" err="1">
                <a:solidFill>
                  <a:srgbClr val="000000"/>
                </a:solidFill>
              </a:rPr>
              <a:t>codon</a:t>
            </a:r>
            <a:r>
              <a:rPr lang="en-US" dirty="0">
                <a:solidFill>
                  <a:srgbClr val="000000"/>
                </a:solidFill>
              </a:rPr>
              <a:t>, codes for a single amino acid, and, ultimately, a string of amino acids makes up a protein. Since the complementary DNA that specifies a particular mRNA has only four nucleotide bases in a gene, 64 (4X4X4) possible combinations of </a:t>
            </a:r>
            <a:r>
              <a:rPr lang="en-US" dirty="0" err="1">
                <a:solidFill>
                  <a:srgbClr val="000000"/>
                </a:solidFill>
              </a:rPr>
              <a:t>codons</a:t>
            </a:r>
            <a:r>
              <a:rPr lang="en-US" dirty="0">
                <a:solidFill>
                  <a:srgbClr val="000000"/>
                </a:solidFill>
              </a:rPr>
              <a:t> are available to code for 20 amino acids. So there is great redundancy. There are 60 mRNA triplets for 19 amino acids, 3 triplets for “stop,” and 1 triplet to call for </a:t>
            </a:r>
            <a:r>
              <a:rPr lang="en-US" dirty="0" err="1">
                <a:solidFill>
                  <a:srgbClr val="000000"/>
                </a:solidFill>
              </a:rPr>
              <a:t>methionine</a:t>
            </a:r>
            <a:r>
              <a:rPr lang="en-US" dirty="0">
                <a:solidFill>
                  <a:srgbClr val="000000"/>
                </a:solidFill>
              </a:rPr>
              <a:t>, the 20th amino acid that signals “start.” Most amino acids are coded for by more than one triplet </a:t>
            </a:r>
            <a:r>
              <a:rPr lang="en-US" dirty="0" err="1">
                <a:solidFill>
                  <a:srgbClr val="000000"/>
                </a:solidFill>
              </a:rPr>
              <a:t>codon</a:t>
            </a:r>
            <a:r>
              <a:rPr lang="en-US" dirty="0">
                <a:solidFill>
                  <a:srgbClr val="000000"/>
                </a:solidFill>
              </a:rPr>
              <a:t>. However, each triplet is linked to only one amino acid. (For more information on how genes build proteins, please see </a:t>
            </a:r>
            <a:r>
              <a:rPr lang="en-US" u="sng" dirty="0">
                <a:solidFill>
                  <a:srgbClr val="000000"/>
                </a:solidFill>
              </a:rPr>
              <a:t>Genetic Variation</a:t>
            </a:r>
            <a:r>
              <a:rPr lang="en-US" dirty="0">
                <a:solidFill>
                  <a:srgbClr val="000000"/>
                </a:solidFill>
              </a:rPr>
              <a:t>.)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3" descr="C:\Documents and Settings\Rami\Desktop\Ramis Work\PresPro\Templates_07_July_2004\Biotech\JPGS\PPP_SBIOT_TLE_DNA_Stru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solidFill>
            <a:srgbClr val="336699"/>
          </a:solidFill>
          <a:ln w="9525">
            <a:solidFill>
              <a:srgbClr val="339966"/>
            </a:solidFill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933" y="1011272"/>
            <a:ext cx="6250927" cy="1880534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8847" y="3029512"/>
            <a:ext cx="6193722" cy="1308198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707188"/>
            <a:ext cx="1905000" cy="165100"/>
          </a:xfrm>
        </p:spPr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>
              <a:defRPr sz="11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>
              <a:defRPr sz="11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14BF268-1351-483D-814D-B92711A08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3E9F3-A1AC-4D6C-BA83-5776D32E2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544" y="137705"/>
            <a:ext cx="1956364" cy="64032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2451" y="137705"/>
            <a:ext cx="5731804" cy="640328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BF5B5-999A-4666-AC2A-BDF7A48E4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125F7-695E-4C4D-9D25-364AF5C2F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6" y="4406563"/>
            <a:ext cx="7772543" cy="136270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6" y="2906151"/>
            <a:ext cx="7772543" cy="150041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2394" indent="0">
              <a:buNone/>
              <a:defRPr sz="1600"/>
            </a:lvl2pPr>
            <a:lvl3pPr marL="824789" indent="0">
              <a:buNone/>
              <a:defRPr sz="1400"/>
            </a:lvl3pPr>
            <a:lvl4pPr marL="1237183" indent="0">
              <a:buNone/>
              <a:defRPr sz="1300"/>
            </a:lvl4pPr>
            <a:lvl5pPr marL="1649578" indent="0">
              <a:buNone/>
              <a:defRPr sz="1300"/>
            </a:lvl5pPr>
            <a:lvl6pPr marL="2061972" indent="0">
              <a:buNone/>
              <a:defRPr sz="1300"/>
            </a:lvl6pPr>
            <a:lvl7pPr marL="2474366" indent="0">
              <a:buNone/>
              <a:defRPr sz="1300"/>
            </a:lvl7pPr>
            <a:lvl8pPr marL="2886761" indent="0">
              <a:buNone/>
              <a:defRPr sz="1300"/>
            </a:lvl8pPr>
            <a:lvl9pPr marL="329915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D578E-469B-48C3-96EA-A72B3A12B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5598" y="1583608"/>
            <a:ext cx="3706795" cy="495738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9682" y="1583608"/>
            <a:ext cx="3706795" cy="495738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D2C4F-4DC1-4613-8C98-2CF268A0B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29" y="273976"/>
            <a:ext cx="8228742" cy="11432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29" y="1534838"/>
            <a:ext cx="4040007" cy="63975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29" y="2174593"/>
            <a:ext cx="4040007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35" y="1534838"/>
            <a:ext cx="4041436" cy="63975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35" y="2174593"/>
            <a:ext cx="4041436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A2EF6-959B-4726-96AE-5902057CB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68566-BC7F-46BA-A68E-32A09A815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31155-8E43-45E4-8A59-56D2531F1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30" y="272542"/>
            <a:ext cx="3007481" cy="116188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7" y="272541"/>
            <a:ext cx="5111144" cy="585390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30" y="1434428"/>
            <a:ext cx="3007481" cy="46920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9F97B-3EB4-462C-B133-75B34FC0D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04" y="4801030"/>
            <a:ext cx="5487258" cy="56659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04" y="612502"/>
            <a:ext cx="5487258" cy="4115373"/>
          </a:xfrm>
        </p:spPr>
        <p:txBody>
          <a:bodyPr/>
          <a:lstStyle>
            <a:lvl1pPr marL="0" indent="0">
              <a:buNone/>
              <a:defRPr sz="2900"/>
            </a:lvl1pPr>
            <a:lvl2pPr marL="412394" indent="0">
              <a:buNone/>
              <a:defRPr sz="2500"/>
            </a:lvl2pPr>
            <a:lvl3pPr marL="824789" indent="0">
              <a:buNone/>
              <a:defRPr sz="2200"/>
            </a:lvl3pPr>
            <a:lvl4pPr marL="1237183" indent="0">
              <a:buNone/>
              <a:defRPr sz="1800"/>
            </a:lvl4pPr>
            <a:lvl5pPr marL="1649578" indent="0">
              <a:buNone/>
              <a:defRPr sz="1800"/>
            </a:lvl5pPr>
            <a:lvl6pPr marL="2061972" indent="0">
              <a:buNone/>
              <a:defRPr sz="1800"/>
            </a:lvl6pPr>
            <a:lvl7pPr marL="2474366" indent="0">
              <a:buNone/>
              <a:defRPr sz="1800"/>
            </a:lvl7pPr>
            <a:lvl8pPr marL="2886761" indent="0">
              <a:buNone/>
              <a:defRPr sz="1800"/>
            </a:lvl8pPr>
            <a:lvl9pPr marL="3299155" indent="0">
              <a:buNone/>
              <a:defRPr sz="18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04" y="5367629"/>
            <a:ext cx="5487258" cy="8047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9C090-D1F3-43EA-9A79-CECF857C5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8" descr="C:\Documents and Settings\Rami\Desktop\Ramis Work\PresPro\Templates_07_July_2004\Biotech\JPGS\PPP_SBIOT_TXT_DNA_Structure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2025" y="138113"/>
            <a:ext cx="782637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5075" y="1584325"/>
            <a:ext cx="7551738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defTabSz="915001">
              <a:defRPr sz="9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7538" y="6624638"/>
            <a:ext cx="289401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defTabSz="915001">
              <a:defRPr sz="900" smtClean="0">
                <a:solidFill>
                  <a:srgbClr val="FFFFFF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07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915001">
              <a:defRPr sz="900" smtClean="0">
                <a:solidFill>
                  <a:srgbClr val="FFFFFF"/>
                </a:solidFill>
                <a:effectLst/>
              </a:defRPr>
            </a:lvl1pPr>
          </a:lstStyle>
          <a:p>
            <a:pPr>
              <a:defRPr/>
            </a:pPr>
            <a:fld id="{8FB59408-ADFF-4A61-A3A2-E630D48C5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5pPr>
      <a:lvl6pPr marL="412394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6pPr>
      <a:lvl7pPr marL="824789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7pPr>
      <a:lvl8pPr marL="1237183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8pPr>
      <a:lvl9pPr marL="1649578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Char char="•"/>
        <a:defRPr sz="25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FFFFFF"/>
          </a:solidFill>
          <a:latin typeface="+mn-lt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FFFFFF"/>
          </a:solidFill>
          <a:latin typeface="+mn-lt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5pPr>
      <a:lvl6pPr marL="2470071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6pPr>
      <a:lvl7pPr marL="2882465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7pPr>
      <a:lvl8pPr marL="3294860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8pPr>
      <a:lvl9pPr marL="3707254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394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4789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7183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9578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1972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4366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6761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9155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Animations/transcription%20-%20good.sw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Methionine" TargetMode="External"/><Relationship Id="rId13" Type="http://schemas.openxmlformats.org/officeDocument/2006/relationships/hyperlink" Target="http://en.wikipedia.org/wiki/Glutamine" TargetMode="External"/><Relationship Id="rId18" Type="http://schemas.openxmlformats.org/officeDocument/2006/relationships/hyperlink" Target="http://en.wikipedia.org/wiki/Serine" TargetMode="External"/><Relationship Id="rId3" Type="http://schemas.openxmlformats.org/officeDocument/2006/relationships/hyperlink" Target="http://en.wikipedia.org/wiki/Alanine" TargetMode="External"/><Relationship Id="rId21" Type="http://schemas.openxmlformats.org/officeDocument/2006/relationships/hyperlink" Target="http://en.wikipedia.org/wiki/Histidine" TargetMode="External"/><Relationship Id="rId7" Type="http://schemas.openxmlformats.org/officeDocument/2006/relationships/hyperlink" Target="http://en.wikipedia.org/wiki/Aspartate" TargetMode="External"/><Relationship Id="rId12" Type="http://schemas.openxmlformats.org/officeDocument/2006/relationships/hyperlink" Target="http://en.wikipedia.org/wiki/Threonine" TargetMode="External"/><Relationship Id="rId17" Type="http://schemas.openxmlformats.org/officeDocument/2006/relationships/hyperlink" Target="http://en.wikipedia.org/wiki/Proline" TargetMode="External"/><Relationship Id="rId2" Type="http://schemas.openxmlformats.org/officeDocument/2006/relationships/hyperlink" Target="http://en.wikipedia.org/wiki/Isoleucine" TargetMode="External"/><Relationship Id="rId16" Type="http://schemas.openxmlformats.org/officeDocument/2006/relationships/hyperlink" Target="http://en.wikipedia.org/wiki/Valine" TargetMode="External"/><Relationship Id="rId20" Type="http://schemas.openxmlformats.org/officeDocument/2006/relationships/hyperlink" Target="http://en.wikipedia.org/wiki/Arginin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Lysine" TargetMode="External"/><Relationship Id="rId11" Type="http://schemas.openxmlformats.org/officeDocument/2006/relationships/hyperlink" Target="http://en.wikipedia.org/wiki/Glutamate" TargetMode="External"/><Relationship Id="rId5" Type="http://schemas.openxmlformats.org/officeDocument/2006/relationships/hyperlink" Target="http://en.wikipedia.org/wiki/Asparagine" TargetMode="External"/><Relationship Id="rId15" Type="http://schemas.openxmlformats.org/officeDocument/2006/relationships/hyperlink" Target="http://en.wikipedia.org/wiki/Glycine" TargetMode="External"/><Relationship Id="rId10" Type="http://schemas.openxmlformats.org/officeDocument/2006/relationships/hyperlink" Target="http://en.wikipedia.org/wiki/Phenylalanine" TargetMode="External"/><Relationship Id="rId19" Type="http://schemas.openxmlformats.org/officeDocument/2006/relationships/hyperlink" Target="http://en.wikipedia.org/wiki/Tyrosine" TargetMode="External"/><Relationship Id="rId4" Type="http://schemas.openxmlformats.org/officeDocument/2006/relationships/hyperlink" Target="http://en.wikipedia.org/wiki/Leucine" TargetMode="External"/><Relationship Id="rId9" Type="http://schemas.openxmlformats.org/officeDocument/2006/relationships/hyperlink" Target="http://en.wikipedia.org/wiki/Cysteine" TargetMode="External"/><Relationship Id="rId14" Type="http://schemas.openxmlformats.org/officeDocument/2006/relationships/hyperlink" Target="http://en.wikipedia.org/wiki/Tryptophan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Animations/translation%20-%20good.sw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20.2 Gene Expression &amp; Protein Synthesis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Biology 30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Synthesis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way information in a gene is converted into a specific characteristic or trait is called </a:t>
            </a:r>
            <a:r>
              <a:rPr lang="en-US" b="1" dirty="0" smtClean="0">
                <a:solidFill>
                  <a:schemeClr val="accent1"/>
                </a:solidFill>
              </a:rPr>
              <a:t>gene expression.</a:t>
            </a:r>
          </a:p>
          <a:p>
            <a:r>
              <a:rPr lang="en-US" i="1" dirty="0" smtClean="0">
                <a:solidFill>
                  <a:schemeClr val="accent3"/>
                </a:solidFill>
              </a:rPr>
              <a:t>Diagram</a:t>
            </a:r>
            <a:r>
              <a:rPr lang="en-US" b="1" dirty="0" smtClean="0">
                <a:solidFill>
                  <a:schemeClr val="accent3"/>
                </a:solidFill>
              </a:rPr>
              <a:t>:</a:t>
            </a:r>
            <a:endParaRPr lang="en-US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accent1"/>
                </a:solidFill>
              </a:rPr>
              <a:t>Protein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075" y="1143001"/>
            <a:ext cx="7551738" cy="5397500"/>
          </a:xfrm>
        </p:spPr>
        <p:txBody>
          <a:bodyPr/>
          <a:lstStyle/>
          <a:p>
            <a:r>
              <a:rPr lang="en-US" dirty="0" smtClean="0"/>
              <a:t>A long chain of amino acids</a:t>
            </a:r>
          </a:p>
          <a:p>
            <a:r>
              <a:rPr lang="en-US" dirty="0" smtClean="0"/>
              <a:t>Every protein has to be coded for in DNA</a:t>
            </a:r>
          </a:p>
          <a:p>
            <a:r>
              <a:rPr lang="en-US" dirty="0" smtClean="0"/>
              <a:t>The function of a protein is dependent on its shape</a:t>
            </a:r>
          </a:p>
          <a:p>
            <a:pPr lvl="1"/>
            <a:r>
              <a:rPr lang="en-US" u="sng" dirty="0" smtClean="0"/>
              <a:t>Uses</a:t>
            </a:r>
            <a:r>
              <a:rPr lang="en-US" dirty="0" smtClean="0"/>
              <a:t>: muscle, enzymes, hormones, cell membrane, etc</a:t>
            </a:r>
            <a:endParaRPr lang="en-US" dirty="0"/>
          </a:p>
        </p:txBody>
      </p:sp>
      <p:pic>
        <p:nvPicPr>
          <p:cNvPr id="1026" name="Picture 2" descr="http://campusapps.fullerton.edu/news/arts/2003/photos/protein-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0"/>
            <a:ext cx="3975100" cy="2653237"/>
          </a:xfrm>
          <a:prstGeom prst="rect">
            <a:avLst/>
          </a:prstGeom>
          <a:noFill/>
        </p:spPr>
      </p:pic>
      <p:pic>
        <p:nvPicPr>
          <p:cNvPr id="1028" name="Picture 4" descr="http://www.mathemagic.org/MOBM/images/prote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013854" y="3825346"/>
            <a:ext cx="3170767" cy="2378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The Central Dogma: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main stages: Transcription &amp; Translation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Diagram: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648200"/>
            <a:ext cx="818925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RNA – ribonucleic acid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sugar (ribose sugar)</a:t>
            </a:r>
          </a:p>
          <a:p>
            <a:r>
              <a:rPr lang="en-US" dirty="0" smtClean="0"/>
              <a:t>Single stranded</a:t>
            </a:r>
          </a:p>
          <a:p>
            <a:r>
              <a:rPr lang="en-US" dirty="0" smtClean="0"/>
              <a:t>Thymine is replaced by </a:t>
            </a:r>
            <a:r>
              <a:rPr lang="en-US" dirty="0" err="1" smtClean="0"/>
              <a:t>uracil</a:t>
            </a:r>
            <a:endParaRPr lang="en-US" dirty="0" smtClean="0"/>
          </a:p>
          <a:p>
            <a:pPr lvl="1"/>
            <a:r>
              <a:rPr lang="en-US" dirty="0" smtClean="0"/>
              <a:t>A pairs with U</a:t>
            </a:r>
          </a:p>
          <a:p>
            <a:pPr lvl="1"/>
            <a:r>
              <a:rPr lang="en-US" dirty="0" smtClean="0"/>
              <a:t>G pairs with C</a:t>
            </a:r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572000"/>
            <a:ext cx="574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971800"/>
            <a:ext cx="284426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Types of RNA: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1" y="1219201"/>
            <a:ext cx="7315200" cy="5321300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5"/>
                </a:solidFill>
              </a:rPr>
              <a:t>mRNA</a:t>
            </a:r>
            <a:r>
              <a:rPr lang="en-US" dirty="0" smtClean="0"/>
              <a:t>: messenger – takes code from nucleus to cytoplasm; single stranded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i="1" dirty="0" err="1" smtClean="0">
                <a:solidFill>
                  <a:schemeClr val="accent5"/>
                </a:solidFill>
              </a:rPr>
              <a:t>tRNA</a:t>
            </a:r>
            <a:r>
              <a:rPr lang="en-US" dirty="0" smtClean="0"/>
              <a:t>: transfer – carries specific amino acids to the ribosome (20 different </a:t>
            </a:r>
            <a:r>
              <a:rPr lang="en-US" dirty="0" err="1" smtClean="0"/>
              <a:t>tRNA</a:t>
            </a:r>
            <a:r>
              <a:rPr lang="en-US" dirty="0" smtClean="0"/>
              <a:t> molecules, each specific to an </a:t>
            </a:r>
            <a:r>
              <a:rPr lang="en-US" dirty="0" err="1" smtClean="0"/>
              <a:t>a.a</a:t>
            </a:r>
            <a:r>
              <a:rPr lang="en-US" dirty="0" smtClean="0"/>
              <a:t>.)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5"/>
                </a:solidFill>
              </a:rPr>
              <a:t>mRNA </a:t>
            </a:r>
            <a:r>
              <a:rPr lang="en-US" dirty="0" err="1" smtClean="0">
                <a:solidFill>
                  <a:schemeClr val="accent5"/>
                </a:solidFill>
              </a:rPr>
              <a:t>codon</a:t>
            </a:r>
            <a:r>
              <a:rPr lang="en-US" dirty="0" smtClean="0"/>
              <a:t>: a triplet of nucleic acids (nucleotides)</a:t>
            </a:r>
            <a:endParaRPr lang="en-US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114800"/>
            <a:ext cx="1752600" cy="206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25" y="138113"/>
            <a:ext cx="7826375" cy="852487"/>
          </a:xfrm>
        </p:spPr>
        <p:txBody>
          <a:bodyPr/>
          <a:lstStyle/>
          <a:p>
            <a:r>
              <a:rPr lang="en-US" u="sng" dirty="0" smtClean="0">
                <a:solidFill>
                  <a:schemeClr val="accent1"/>
                </a:solidFill>
              </a:rPr>
              <a:t>Transcription: </a:t>
            </a:r>
            <a:endParaRPr lang="en-US" u="sng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075" y="1143000"/>
            <a:ext cx="7551738" cy="5397501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sz="3200" u="sng" dirty="0" smtClean="0">
                <a:solidFill>
                  <a:schemeClr val="accent5"/>
                </a:solidFill>
              </a:rPr>
              <a:t>Initiation</a:t>
            </a:r>
            <a:r>
              <a:rPr lang="en-US" dirty="0" smtClean="0"/>
              <a:t> – RNA polymerase binds to DNA at a specific site near the beginning of a gene (promoter – sequence of A &amp; T)</a:t>
            </a:r>
          </a:p>
          <a:p>
            <a:pPr marL="457200" indent="-457200">
              <a:buFont typeface="+mj-lt"/>
              <a:buAutoNum type="arabicParenR"/>
            </a:pPr>
            <a:endParaRPr lang="en-US" dirty="0" smtClean="0"/>
          </a:p>
          <a:p>
            <a:pPr marL="457200" indent="-457200">
              <a:buFont typeface="+mj-lt"/>
              <a:buAutoNum type="arabicParenR"/>
            </a:pPr>
            <a:endParaRPr lang="en-US" dirty="0" smtClean="0"/>
          </a:p>
          <a:p>
            <a:pPr marL="457200" indent="-457200">
              <a:buFont typeface="+mj-lt"/>
              <a:buAutoNum type="arabicParenR"/>
            </a:pPr>
            <a:endParaRPr lang="en-US" dirty="0" smtClean="0"/>
          </a:p>
          <a:p>
            <a:pPr marL="457200" indent="-457200">
              <a:buNone/>
            </a:pPr>
            <a:endParaRPr lang="en-US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819400"/>
            <a:ext cx="4724400" cy="123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191000"/>
            <a:ext cx="4648200" cy="127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075" y="609600"/>
            <a:ext cx="7551738" cy="5930901"/>
          </a:xfrm>
        </p:spPr>
        <p:txBody>
          <a:bodyPr/>
          <a:lstStyle/>
          <a:p>
            <a:pPr marL="457200" indent="-457200">
              <a:buNone/>
            </a:pPr>
            <a:r>
              <a:rPr lang="en-US" sz="2800" dirty="0" smtClean="0">
                <a:solidFill>
                  <a:schemeClr val="accent5"/>
                </a:solidFill>
              </a:rPr>
              <a:t>2)  </a:t>
            </a:r>
            <a:r>
              <a:rPr lang="en-US" sz="2800" u="sng" dirty="0" smtClean="0">
                <a:solidFill>
                  <a:schemeClr val="accent5"/>
                </a:solidFill>
              </a:rPr>
              <a:t>Elongation</a:t>
            </a:r>
            <a:r>
              <a:rPr lang="en-US" dirty="0" smtClean="0"/>
              <a:t> – RNA polymerase builds single-stranded RNA in a 5’ to 3’ direction</a:t>
            </a:r>
          </a:p>
          <a:p>
            <a:pPr marL="858837" lvl="1" indent="-457200">
              <a:buFont typeface="Arial" pitchFamily="34" charset="0"/>
              <a:buChar char="•"/>
            </a:pPr>
            <a:r>
              <a:rPr lang="en-US" dirty="0" smtClean="0"/>
              <a:t>Transcribed DNA strand = </a:t>
            </a:r>
            <a:r>
              <a:rPr lang="en-US" u="sng" dirty="0" smtClean="0">
                <a:solidFill>
                  <a:schemeClr val="accent5"/>
                </a:solidFill>
              </a:rPr>
              <a:t>template strand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39000" y="60198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diagram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057400"/>
            <a:ext cx="3886200" cy="108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276600"/>
            <a:ext cx="4724400" cy="122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724400"/>
            <a:ext cx="419902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075" y="838201"/>
            <a:ext cx="7551738" cy="5702300"/>
          </a:xfrm>
        </p:spPr>
        <p:txBody>
          <a:bodyPr/>
          <a:lstStyle/>
          <a:p>
            <a:pPr marL="514350" indent="-514350">
              <a:buAutoNum type="arabicParenR" startAt="3"/>
            </a:pPr>
            <a:r>
              <a:rPr lang="en-US" sz="2800" u="sng" dirty="0" smtClean="0">
                <a:solidFill>
                  <a:schemeClr val="accent5"/>
                </a:solidFill>
              </a:rPr>
              <a:t>Termination </a:t>
            </a:r>
            <a:r>
              <a:rPr lang="en-US" dirty="0" smtClean="0"/>
              <a:t>– synthesis of mRNA continues until a termination sequences is reached then mRNA disconnects</a:t>
            </a:r>
          </a:p>
          <a:p>
            <a:pPr marL="858837" lvl="1" indent="-457200">
              <a:buFont typeface="Arial" pitchFamily="34" charset="0"/>
              <a:buChar char="•"/>
            </a:pPr>
            <a:r>
              <a:rPr lang="en-US" dirty="0" smtClean="0"/>
              <a:t>mRNA moves to cytoplasm</a:t>
            </a:r>
          </a:p>
          <a:p>
            <a:pPr marL="457200" indent="-457200">
              <a:buNone/>
            </a:pPr>
            <a:endParaRPr lang="en-US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743200"/>
            <a:ext cx="630101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524000"/>
            <a:ext cx="7551738" cy="1539875"/>
          </a:xfrm>
        </p:spPr>
        <p:txBody>
          <a:bodyPr/>
          <a:lstStyle/>
          <a:p>
            <a:r>
              <a:rPr lang="en-US" dirty="0" smtClean="0"/>
              <a:t>Practice Q’s pg. 669 #1 &amp; </a:t>
            </a:r>
            <a:r>
              <a:rPr lang="en-US" dirty="0" smtClean="0"/>
              <a:t>2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2" action="ppaction://hlinkfile"/>
              </a:rPr>
              <a:t>Transcription animation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8042884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029200" y="1447800"/>
            <a:ext cx="3505200" cy="4648200"/>
          </a:xfrm>
          <a:prstGeom prst="rect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accent1"/>
                </a:solidFill>
              </a:rPr>
              <a:t>Translation</a:t>
            </a:r>
            <a:r>
              <a:rPr lang="en-US" dirty="0" smtClean="0">
                <a:solidFill>
                  <a:schemeClr val="accent1"/>
                </a:solidFill>
              </a:rPr>
              <a:t> (protein synthesis):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199"/>
            <a:ext cx="3886199" cy="4940301"/>
          </a:xfrm>
        </p:spPr>
        <p:txBody>
          <a:bodyPr/>
          <a:lstStyle/>
          <a:p>
            <a:r>
              <a:rPr lang="en-US" dirty="0" smtClean="0"/>
              <a:t>20 different amino acids (</a:t>
            </a:r>
            <a:r>
              <a:rPr lang="en-US" dirty="0" err="1" smtClean="0"/>
              <a:t>a.a.’s</a:t>
            </a:r>
            <a:r>
              <a:rPr lang="en-US" dirty="0" smtClean="0"/>
              <a:t>) make up proteins  (table 2, pg. 671)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257800" y="1752600"/>
          <a:ext cx="3222958" cy="4080154"/>
        </p:xfrm>
        <a:graphic>
          <a:graphicData uri="http://schemas.openxmlformats.org/drawingml/2006/table">
            <a:tbl>
              <a:tblPr/>
              <a:tblGrid>
                <a:gridCol w="1611479"/>
                <a:gridCol w="1611479"/>
              </a:tblGrid>
              <a:tr h="203821">
                <a:tc>
                  <a:txBody>
                    <a:bodyPr/>
                    <a:lstStyle/>
                    <a:p>
                      <a:r>
                        <a:rPr lang="en-US" sz="1500" b="1" u="sng" dirty="0">
                          <a:solidFill>
                            <a:schemeClr val="accent5"/>
                          </a:solidFill>
                        </a:rPr>
                        <a:t>Essential</a:t>
                      </a:r>
                    </a:p>
                  </a:txBody>
                  <a:tcPr marL="85259" marR="85259" marT="42629" marB="426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u="sng" dirty="0">
                          <a:solidFill>
                            <a:schemeClr val="accent5"/>
                          </a:solidFill>
                        </a:rPr>
                        <a:t>Nonessential</a:t>
                      </a:r>
                    </a:p>
                  </a:txBody>
                  <a:tcPr marL="85259" marR="85259" marT="42629" marB="426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821">
                <a:tc>
                  <a:txBody>
                    <a:bodyPr/>
                    <a:lstStyle/>
                    <a:p>
                      <a:r>
                        <a:rPr lang="en-US" sz="1500" u="none" dirty="0" err="1">
                          <a:hlinkClick r:id="rId2" action="ppaction://hlinkfile" tooltip="Isoleucine"/>
                        </a:rPr>
                        <a:t>Isoleucine</a:t>
                      </a:r>
                      <a:endParaRPr lang="en-US" sz="1500" u="none" dirty="0"/>
                    </a:p>
                  </a:txBody>
                  <a:tcPr marL="85259" marR="85259" marT="42629" marB="426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u="none">
                          <a:hlinkClick r:id="rId3" action="ppaction://hlinkfile" tooltip="Alanine"/>
                        </a:rPr>
                        <a:t>Alanine</a:t>
                      </a:r>
                      <a:endParaRPr lang="en-US" sz="1500" u="none"/>
                    </a:p>
                  </a:txBody>
                  <a:tcPr marL="85259" marR="85259" marT="42629" marB="426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821">
                <a:tc>
                  <a:txBody>
                    <a:bodyPr/>
                    <a:lstStyle/>
                    <a:p>
                      <a:r>
                        <a:rPr lang="en-US" sz="1500" u="none" dirty="0" err="1">
                          <a:hlinkClick r:id="rId4" action="ppaction://hlinkfile" tooltip="Leucine"/>
                        </a:rPr>
                        <a:t>Leucine</a:t>
                      </a:r>
                      <a:endParaRPr lang="en-US" sz="1500" u="none" dirty="0"/>
                    </a:p>
                  </a:txBody>
                  <a:tcPr marL="85259" marR="85259" marT="42629" marB="426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u="none" dirty="0" err="1">
                          <a:hlinkClick r:id="rId5" action="ppaction://hlinkfile" tooltip="Asparagine"/>
                        </a:rPr>
                        <a:t>Asparagine</a:t>
                      </a:r>
                      <a:endParaRPr lang="en-US" sz="1500" u="none" dirty="0"/>
                    </a:p>
                  </a:txBody>
                  <a:tcPr marL="85259" marR="85259" marT="42629" marB="426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821">
                <a:tc>
                  <a:txBody>
                    <a:bodyPr/>
                    <a:lstStyle/>
                    <a:p>
                      <a:r>
                        <a:rPr lang="en-US" sz="1500" u="none" dirty="0">
                          <a:hlinkClick r:id="rId6" action="ppaction://hlinkfile" tooltip="Lysine"/>
                        </a:rPr>
                        <a:t>Lysine</a:t>
                      </a:r>
                      <a:endParaRPr lang="en-US" sz="1500" u="none" dirty="0"/>
                    </a:p>
                  </a:txBody>
                  <a:tcPr marL="85259" marR="85259" marT="42629" marB="426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u="none" dirty="0" err="1">
                          <a:hlinkClick r:id="rId7" action="ppaction://hlinkfile" tooltip="Aspartate"/>
                        </a:rPr>
                        <a:t>Aspartate</a:t>
                      </a:r>
                      <a:endParaRPr lang="en-US" sz="1500" u="none" dirty="0"/>
                    </a:p>
                  </a:txBody>
                  <a:tcPr marL="85259" marR="85259" marT="42629" marB="426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821">
                <a:tc>
                  <a:txBody>
                    <a:bodyPr/>
                    <a:lstStyle/>
                    <a:p>
                      <a:r>
                        <a:rPr lang="en-US" sz="1500" u="none" dirty="0" err="1">
                          <a:hlinkClick r:id="rId8" action="ppaction://hlinkfile" tooltip="Methionine"/>
                        </a:rPr>
                        <a:t>Methionine</a:t>
                      </a:r>
                      <a:endParaRPr lang="en-US" sz="1500" u="none" dirty="0"/>
                    </a:p>
                  </a:txBody>
                  <a:tcPr marL="85259" marR="85259" marT="42629" marB="426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u="none" dirty="0" err="1">
                          <a:hlinkClick r:id="rId9" action="ppaction://hlinkfile" tooltip="Cysteine"/>
                        </a:rPr>
                        <a:t>Cysteine</a:t>
                      </a:r>
                      <a:r>
                        <a:rPr lang="en-US" sz="1500" u="none" dirty="0"/>
                        <a:t>*</a:t>
                      </a:r>
                    </a:p>
                  </a:txBody>
                  <a:tcPr marL="85259" marR="85259" marT="42629" marB="426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821">
                <a:tc>
                  <a:txBody>
                    <a:bodyPr/>
                    <a:lstStyle/>
                    <a:p>
                      <a:r>
                        <a:rPr lang="en-US" sz="1500" u="none">
                          <a:hlinkClick r:id="rId10" action="ppaction://hlinkfile" tooltip="Phenylalanine"/>
                        </a:rPr>
                        <a:t>Phenylalanine</a:t>
                      </a:r>
                      <a:endParaRPr lang="en-US" sz="1500" u="none"/>
                    </a:p>
                  </a:txBody>
                  <a:tcPr marL="85259" marR="85259" marT="42629" marB="426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u="none" dirty="0">
                          <a:hlinkClick r:id="rId11" action="ppaction://hlinkfile" tooltip="Glutamate"/>
                        </a:rPr>
                        <a:t>Glutamate</a:t>
                      </a:r>
                      <a:endParaRPr lang="en-US" sz="1500" u="none" dirty="0"/>
                    </a:p>
                  </a:txBody>
                  <a:tcPr marL="85259" marR="85259" marT="42629" marB="426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821">
                <a:tc>
                  <a:txBody>
                    <a:bodyPr/>
                    <a:lstStyle/>
                    <a:p>
                      <a:r>
                        <a:rPr lang="en-US" sz="1500" u="none">
                          <a:hlinkClick r:id="rId12" action="ppaction://hlinkfile" tooltip="Threonine"/>
                        </a:rPr>
                        <a:t>Threonine</a:t>
                      </a:r>
                      <a:endParaRPr lang="en-US" sz="1500" u="none"/>
                    </a:p>
                  </a:txBody>
                  <a:tcPr marL="85259" marR="85259" marT="42629" marB="426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u="none">
                          <a:hlinkClick r:id="rId13" action="ppaction://hlinkfile" tooltip="Glutamine"/>
                        </a:rPr>
                        <a:t>Glutamine</a:t>
                      </a:r>
                      <a:r>
                        <a:rPr lang="en-US" sz="1500" u="none"/>
                        <a:t>*</a:t>
                      </a:r>
                    </a:p>
                  </a:txBody>
                  <a:tcPr marL="85259" marR="85259" marT="42629" marB="426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821">
                <a:tc>
                  <a:txBody>
                    <a:bodyPr/>
                    <a:lstStyle/>
                    <a:p>
                      <a:r>
                        <a:rPr lang="en-US" sz="1500" u="none">
                          <a:hlinkClick r:id="rId14" action="ppaction://hlinkfile" tooltip="Tryptophan"/>
                        </a:rPr>
                        <a:t>Tryptophan</a:t>
                      </a:r>
                      <a:endParaRPr lang="en-US" sz="1500" u="none"/>
                    </a:p>
                  </a:txBody>
                  <a:tcPr marL="85259" marR="85259" marT="42629" marB="426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u="none" dirty="0" err="1">
                          <a:hlinkClick r:id="rId15" action="ppaction://hlinkfile" tooltip="Glycine"/>
                        </a:rPr>
                        <a:t>Glycine</a:t>
                      </a:r>
                      <a:r>
                        <a:rPr lang="en-US" sz="1500" u="none" dirty="0"/>
                        <a:t>*</a:t>
                      </a:r>
                    </a:p>
                  </a:txBody>
                  <a:tcPr marL="85259" marR="85259" marT="42629" marB="426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821">
                <a:tc>
                  <a:txBody>
                    <a:bodyPr/>
                    <a:lstStyle/>
                    <a:p>
                      <a:r>
                        <a:rPr lang="en-US" sz="1500" u="none">
                          <a:hlinkClick r:id="rId16" action="ppaction://hlinkfile" tooltip="Valine"/>
                        </a:rPr>
                        <a:t>Valine</a:t>
                      </a:r>
                      <a:endParaRPr lang="en-US" sz="1500" u="none"/>
                    </a:p>
                  </a:txBody>
                  <a:tcPr marL="85259" marR="85259" marT="42629" marB="426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u="none">
                          <a:hlinkClick r:id="rId17" action="ppaction://hlinkfile" tooltip="Proline"/>
                        </a:rPr>
                        <a:t>Proline</a:t>
                      </a:r>
                      <a:r>
                        <a:rPr lang="en-US" sz="1500" u="none"/>
                        <a:t>*</a:t>
                      </a:r>
                    </a:p>
                  </a:txBody>
                  <a:tcPr marL="85259" marR="85259" marT="42629" marB="426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821">
                <a:tc>
                  <a:txBody>
                    <a:bodyPr/>
                    <a:lstStyle/>
                    <a:p>
                      <a:endParaRPr lang="en-US" sz="1500" u="none"/>
                    </a:p>
                  </a:txBody>
                  <a:tcPr marL="85259" marR="85259" marT="42629" marB="426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u="none" dirty="0">
                          <a:hlinkClick r:id="rId18" action="ppaction://hlinkfile" tooltip="Serine"/>
                        </a:rPr>
                        <a:t>Serine</a:t>
                      </a:r>
                      <a:r>
                        <a:rPr lang="en-US" sz="1500" u="none" dirty="0"/>
                        <a:t>*</a:t>
                      </a:r>
                    </a:p>
                  </a:txBody>
                  <a:tcPr marL="85259" marR="85259" marT="42629" marB="426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821">
                <a:tc>
                  <a:txBody>
                    <a:bodyPr/>
                    <a:lstStyle/>
                    <a:p>
                      <a:endParaRPr lang="en-US" sz="1500" u="none"/>
                    </a:p>
                  </a:txBody>
                  <a:tcPr marL="85259" marR="85259" marT="42629" marB="426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u="none">
                          <a:hlinkClick r:id="rId19" action="ppaction://hlinkfile" tooltip="Tyrosine"/>
                        </a:rPr>
                        <a:t>Tyrosine</a:t>
                      </a:r>
                      <a:r>
                        <a:rPr lang="en-US" sz="1500" u="none"/>
                        <a:t>*</a:t>
                      </a:r>
                    </a:p>
                  </a:txBody>
                  <a:tcPr marL="85259" marR="85259" marT="42629" marB="426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821">
                <a:tc>
                  <a:txBody>
                    <a:bodyPr/>
                    <a:lstStyle/>
                    <a:p>
                      <a:endParaRPr lang="en-US" sz="1500" u="none" dirty="0"/>
                    </a:p>
                  </a:txBody>
                  <a:tcPr marL="85259" marR="85259" marT="42629" marB="426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u="none" dirty="0" err="1">
                          <a:hlinkClick r:id="rId20" action="ppaction://hlinkfile" tooltip="Arginine"/>
                        </a:rPr>
                        <a:t>Arginine</a:t>
                      </a:r>
                      <a:r>
                        <a:rPr lang="en-US" sz="1500" u="none" dirty="0"/>
                        <a:t>*</a:t>
                      </a:r>
                    </a:p>
                  </a:txBody>
                  <a:tcPr marL="85259" marR="85259" marT="42629" marB="426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821">
                <a:tc>
                  <a:txBody>
                    <a:bodyPr/>
                    <a:lstStyle/>
                    <a:p>
                      <a:endParaRPr lang="en-US" sz="1500" u="none"/>
                    </a:p>
                  </a:txBody>
                  <a:tcPr marL="85259" marR="85259" marT="42629" marB="426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u="none" dirty="0" err="1">
                          <a:hlinkClick r:id="rId21" action="ppaction://hlinkfile" tooltip="Histidine"/>
                        </a:rPr>
                        <a:t>Histidine</a:t>
                      </a:r>
                      <a:r>
                        <a:rPr lang="en-US" sz="1500" u="none" dirty="0"/>
                        <a:t>*</a:t>
                      </a:r>
                    </a:p>
                  </a:txBody>
                  <a:tcPr marL="85259" marR="85259" marT="42629" marB="426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524000" y="152400"/>
            <a:ext cx="5638800" cy="64008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4" name="Picture 2" descr="http://upload.wikimedia.org/wikipedia/commons/thumb/c/c5/Amino_acids_2.png/483px-Amino_acids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"/>
            <a:ext cx="5181600" cy="643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Translation continued…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075" y="1295401"/>
            <a:ext cx="7551738" cy="5245100"/>
          </a:xfrm>
        </p:spPr>
        <p:txBody>
          <a:bodyPr/>
          <a:lstStyle/>
          <a:p>
            <a:r>
              <a:rPr lang="en-US" smtClean="0"/>
              <a:t>mRNA </a:t>
            </a:r>
            <a:r>
              <a:rPr lang="en-US" dirty="0" smtClean="0"/>
              <a:t>code is read in groups of three nucleotides = </a:t>
            </a:r>
            <a:r>
              <a:rPr lang="en-US" i="1" u="sng" dirty="0" err="1" smtClean="0">
                <a:solidFill>
                  <a:schemeClr val="accent5"/>
                </a:solidFill>
              </a:rPr>
              <a:t>codon</a:t>
            </a:r>
            <a:endParaRPr lang="en-US" i="1" u="sng" dirty="0" smtClean="0">
              <a:solidFill>
                <a:schemeClr val="accent5"/>
              </a:solidFill>
            </a:endParaRPr>
          </a:p>
          <a:p>
            <a:pPr lvl="1"/>
            <a:r>
              <a:rPr lang="en-US" dirty="0" smtClean="0"/>
              <a:t>4</a:t>
            </a:r>
            <a:r>
              <a:rPr lang="en-US" baseline="30000" dirty="0" smtClean="0"/>
              <a:t>3</a:t>
            </a:r>
            <a:r>
              <a:rPr lang="en-US" dirty="0" smtClean="0"/>
              <a:t> = 64 possibilities</a:t>
            </a:r>
          </a:p>
          <a:p>
            <a:r>
              <a:rPr lang="en-US" dirty="0" smtClean="0"/>
              <a:t>See table in data booklet or text pg. 670</a:t>
            </a:r>
          </a:p>
          <a:p>
            <a:pPr lvl="1"/>
            <a:r>
              <a:rPr lang="en-US" dirty="0" smtClean="0"/>
              <a:t>AUG = </a:t>
            </a:r>
            <a:r>
              <a:rPr lang="en-US" dirty="0" smtClean="0">
                <a:solidFill>
                  <a:schemeClr val="accent5"/>
                </a:solidFill>
              </a:rPr>
              <a:t>start </a:t>
            </a:r>
            <a:r>
              <a:rPr lang="en-US" dirty="0" err="1" smtClean="0">
                <a:solidFill>
                  <a:schemeClr val="accent5"/>
                </a:solidFill>
              </a:rPr>
              <a:t>codon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smtClean="0"/>
              <a:t>= </a:t>
            </a:r>
            <a:r>
              <a:rPr lang="en-US" dirty="0" err="1" smtClean="0"/>
              <a:t>methionine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Stop </a:t>
            </a:r>
            <a:r>
              <a:rPr lang="en-US" dirty="0" err="1" smtClean="0">
                <a:solidFill>
                  <a:schemeClr val="accent5"/>
                </a:solidFill>
              </a:rPr>
              <a:t>codons</a:t>
            </a:r>
            <a:r>
              <a:rPr lang="en-US" dirty="0" smtClean="0"/>
              <a:t>: UAA, UAG, UGA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491" name="Picture 3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1475" y="3522662"/>
            <a:ext cx="67183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5492" name="Rectangle 4"/>
          <p:cNvSpPr>
            <a:spLocks noChangeArrowheads="1"/>
          </p:cNvSpPr>
          <p:nvPr/>
        </p:nvSpPr>
        <p:spPr bwMode="auto">
          <a:xfrm>
            <a:off x="7519987" y="3021012"/>
            <a:ext cx="508000" cy="274638"/>
          </a:xfrm>
          <a:prstGeom prst="rect">
            <a:avLst/>
          </a:prstGeom>
          <a:noFill/>
          <a:ln w="25400">
            <a:noFill/>
            <a:miter lim="800000"/>
            <a:headEnd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UGA</a:t>
            </a:r>
          </a:p>
        </p:txBody>
      </p:sp>
      <p:sp>
        <p:nvSpPr>
          <p:cNvPr id="575497" name="Rectangle 9"/>
          <p:cNvSpPr>
            <a:spLocks noChangeArrowheads="1"/>
          </p:cNvSpPr>
          <p:nvPr/>
        </p:nvSpPr>
        <p:spPr bwMode="auto">
          <a:xfrm>
            <a:off x="1730375" y="5718175"/>
            <a:ext cx="1206500" cy="274637"/>
          </a:xfrm>
          <a:prstGeom prst="rect">
            <a:avLst/>
          </a:prstGeom>
          <a:noFill/>
          <a:ln w="25400">
            <a:noFill/>
            <a:miter lim="800000"/>
            <a:headEnd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Methionine</a:t>
            </a:r>
          </a:p>
        </p:txBody>
      </p:sp>
      <p:sp>
        <p:nvSpPr>
          <p:cNvPr id="575498" name="Rectangle 10"/>
          <p:cNvSpPr>
            <a:spLocks noChangeArrowheads="1"/>
          </p:cNvSpPr>
          <p:nvPr/>
        </p:nvSpPr>
        <p:spPr bwMode="auto">
          <a:xfrm>
            <a:off x="3700462" y="5718175"/>
            <a:ext cx="825500" cy="274637"/>
          </a:xfrm>
          <a:prstGeom prst="rect">
            <a:avLst/>
          </a:prstGeom>
          <a:noFill/>
          <a:ln w="25400">
            <a:noFill/>
            <a:miter lim="800000"/>
            <a:headEnd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Alanine</a:t>
            </a:r>
          </a:p>
        </p:txBody>
      </p:sp>
      <p:sp>
        <p:nvSpPr>
          <p:cNvPr id="575499" name="Rectangle 11"/>
          <p:cNvSpPr>
            <a:spLocks noChangeArrowheads="1"/>
          </p:cNvSpPr>
          <p:nvPr/>
        </p:nvSpPr>
        <p:spPr bwMode="auto">
          <a:xfrm>
            <a:off x="2057400" y="3021012"/>
            <a:ext cx="508000" cy="274638"/>
          </a:xfrm>
          <a:prstGeom prst="rect">
            <a:avLst/>
          </a:prstGeom>
          <a:noFill/>
          <a:ln w="25400">
            <a:noFill/>
            <a:miter lim="800000"/>
            <a:headEnd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AUG</a:t>
            </a:r>
          </a:p>
        </p:txBody>
      </p:sp>
      <p:sp>
        <p:nvSpPr>
          <p:cNvPr id="575500" name="Rectangle 12"/>
          <p:cNvSpPr>
            <a:spLocks noChangeArrowheads="1"/>
          </p:cNvSpPr>
          <p:nvPr/>
        </p:nvSpPr>
        <p:spPr bwMode="auto">
          <a:xfrm>
            <a:off x="3863975" y="3021012"/>
            <a:ext cx="508000" cy="274638"/>
          </a:xfrm>
          <a:prstGeom prst="rect">
            <a:avLst/>
          </a:prstGeom>
          <a:noFill/>
          <a:ln w="25400">
            <a:noFill/>
            <a:miter lim="800000"/>
            <a:headEnd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GCA</a:t>
            </a:r>
          </a:p>
        </p:txBody>
      </p:sp>
      <p:sp>
        <p:nvSpPr>
          <p:cNvPr id="575501" name="Rectangle 13"/>
          <p:cNvSpPr>
            <a:spLocks noChangeArrowheads="1"/>
          </p:cNvSpPr>
          <p:nvPr/>
        </p:nvSpPr>
        <p:spPr bwMode="auto">
          <a:xfrm>
            <a:off x="5713412" y="3021012"/>
            <a:ext cx="495300" cy="274638"/>
          </a:xfrm>
          <a:prstGeom prst="rect">
            <a:avLst/>
          </a:prstGeom>
          <a:noFill/>
          <a:ln w="25400">
            <a:noFill/>
            <a:miter lim="800000"/>
            <a:headEnd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UAA</a:t>
            </a:r>
          </a:p>
        </p:txBody>
      </p:sp>
      <p:sp>
        <p:nvSpPr>
          <p:cNvPr id="575502" name="Rectangle 14"/>
          <p:cNvSpPr>
            <a:spLocks noChangeArrowheads="1"/>
          </p:cNvSpPr>
          <p:nvPr/>
        </p:nvSpPr>
        <p:spPr bwMode="auto">
          <a:xfrm>
            <a:off x="6607175" y="3021012"/>
            <a:ext cx="508000" cy="274638"/>
          </a:xfrm>
          <a:prstGeom prst="rect">
            <a:avLst/>
          </a:prstGeom>
          <a:noFill/>
          <a:ln w="25400">
            <a:noFill/>
            <a:miter lim="800000"/>
            <a:headEnd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UAG</a:t>
            </a:r>
          </a:p>
        </p:txBody>
      </p:sp>
      <p:sp>
        <p:nvSpPr>
          <p:cNvPr id="575490" name="Rectangle 2"/>
          <p:cNvSpPr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30000"/>
              </a:spcBef>
            </a:pPr>
            <a:r>
              <a:rPr lang="en-US"/>
              <a:t>Triplet Code</a:t>
            </a:r>
          </a:p>
        </p:txBody>
      </p:sp>
      <p:sp>
        <p:nvSpPr>
          <p:cNvPr id="575493" name="Rectangle 5"/>
          <p:cNvSpPr>
            <a:spLocks noChangeArrowheads="1"/>
          </p:cNvSpPr>
          <p:nvPr/>
        </p:nvSpPr>
        <p:spPr bwMode="auto">
          <a:xfrm>
            <a:off x="5881687" y="1839912"/>
            <a:ext cx="2247900" cy="3810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>
                <a:solidFill>
                  <a:schemeClr val="bg1"/>
                </a:solidFill>
              </a:rPr>
              <a:t>3 codons stop</a:t>
            </a:r>
          </a:p>
          <a:p>
            <a:pPr algn="ctr">
              <a:lnSpc>
                <a:spcPts val="1500"/>
              </a:lnSpc>
            </a:pPr>
            <a:r>
              <a:rPr lang="en-US" sz="1400">
                <a:solidFill>
                  <a:schemeClr val="bg1"/>
                </a:solidFill>
              </a:rPr>
              <a:t>protein translation</a:t>
            </a:r>
          </a:p>
        </p:txBody>
      </p:sp>
      <p:sp>
        <p:nvSpPr>
          <p:cNvPr id="575494" name="Rectangle 6"/>
          <p:cNvSpPr>
            <a:spLocks noChangeArrowheads="1"/>
          </p:cNvSpPr>
          <p:nvPr/>
        </p:nvSpPr>
        <p:spPr bwMode="auto">
          <a:xfrm>
            <a:off x="1479550" y="1839912"/>
            <a:ext cx="1600200" cy="9525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>
                <a:solidFill>
                  <a:schemeClr val="bg1"/>
                </a:solidFill>
              </a:rPr>
              <a:t>Codon (AUG) encodes methionine and starts translation of all proteins</a:t>
            </a:r>
          </a:p>
        </p:txBody>
      </p:sp>
      <p:sp>
        <p:nvSpPr>
          <p:cNvPr id="575495" name="Rectangle 7"/>
          <p:cNvSpPr>
            <a:spLocks noChangeArrowheads="1"/>
          </p:cNvSpPr>
          <p:nvPr/>
        </p:nvSpPr>
        <p:spPr bwMode="auto">
          <a:xfrm>
            <a:off x="1905000" y="609600"/>
            <a:ext cx="4394200" cy="4826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8000"/>
              </a:lnSpc>
            </a:pPr>
            <a:r>
              <a:rPr lang="en-US" sz="1800">
                <a:solidFill>
                  <a:schemeClr val="bg1"/>
                </a:solidFill>
              </a:rPr>
              <a:t>A codon is made of 3 mRNA nucleotides</a:t>
            </a:r>
          </a:p>
          <a:p>
            <a:pPr algn="ctr">
              <a:lnSpc>
                <a:spcPct val="88000"/>
              </a:lnSpc>
            </a:pPr>
            <a:r>
              <a:rPr lang="en-US" sz="1800">
                <a:solidFill>
                  <a:schemeClr val="bg1"/>
                </a:solidFill>
              </a:rPr>
              <a:t>64 codons total</a:t>
            </a:r>
          </a:p>
        </p:txBody>
      </p:sp>
      <p:sp>
        <p:nvSpPr>
          <p:cNvPr id="575496" name="Rectangle 8"/>
          <p:cNvSpPr>
            <a:spLocks noChangeArrowheads="1"/>
          </p:cNvSpPr>
          <p:nvPr/>
        </p:nvSpPr>
        <p:spPr bwMode="auto">
          <a:xfrm>
            <a:off x="3333750" y="1839912"/>
            <a:ext cx="1550987" cy="5715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>
                <a:solidFill>
                  <a:schemeClr val="bg1"/>
                </a:solidFill>
              </a:rPr>
              <a:t>61 codons encode</a:t>
            </a:r>
          </a:p>
          <a:p>
            <a:pPr algn="ctr">
              <a:lnSpc>
                <a:spcPts val="1500"/>
              </a:lnSpc>
            </a:pPr>
            <a:r>
              <a:rPr lang="en-US" sz="1400">
                <a:solidFill>
                  <a:schemeClr val="bg1"/>
                </a:solidFill>
              </a:rPr>
              <a:t>20 amino acids</a:t>
            </a:r>
          </a:p>
          <a:p>
            <a:pPr algn="ctr">
              <a:lnSpc>
                <a:spcPts val="1500"/>
              </a:lnSpc>
            </a:pPr>
            <a:r>
              <a:rPr lang="en-US" sz="1400">
                <a:solidFill>
                  <a:schemeClr val="bg1"/>
                </a:solidFill>
              </a:rPr>
              <a:t>(redundant code)</a:t>
            </a:r>
          </a:p>
        </p:txBody>
      </p:sp>
      <p:sp>
        <p:nvSpPr>
          <p:cNvPr id="575508" name="Line 20"/>
          <p:cNvSpPr>
            <a:spLocks noChangeShapeType="1"/>
          </p:cNvSpPr>
          <p:nvPr/>
        </p:nvSpPr>
        <p:spPr bwMode="auto">
          <a:xfrm>
            <a:off x="4103687" y="1160462"/>
            <a:ext cx="0" cy="609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sm" len="sm"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575509" name="Line 21"/>
          <p:cNvSpPr>
            <a:spLocks noChangeShapeType="1"/>
          </p:cNvSpPr>
          <p:nvPr/>
        </p:nvSpPr>
        <p:spPr bwMode="auto">
          <a:xfrm flipH="1">
            <a:off x="2252662" y="1160462"/>
            <a:ext cx="457200" cy="4127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sm" len="sm"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575510" name="Line 22"/>
          <p:cNvSpPr>
            <a:spLocks noChangeShapeType="1"/>
          </p:cNvSpPr>
          <p:nvPr/>
        </p:nvSpPr>
        <p:spPr bwMode="auto">
          <a:xfrm>
            <a:off x="5453062" y="1160462"/>
            <a:ext cx="457200" cy="4127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sm" len="sm"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692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075" y="609601"/>
            <a:ext cx="7551738" cy="2514599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sz="3200" u="sng" dirty="0" smtClean="0">
                <a:solidFill>
                  <a:schemeClr val="accent5"/>
                </a:solidFill>
              </a:rPr>
              <a:t>Initiation:</a:t>
            </a:r>
          </a:p>
          <a:p>
            <a:pPr marL="858837" lvl="1" indent="-457200">
              <a:buFont typeface="Arial" pitchFamily="34" charset="0"/>
              <a:buChar char="•"/>
            </a:pPr>
            <a:r>
              <a:rPr lang="en-US" sz="2400" dirty="0" smtClean="0"/>
              <a:t> a ribosome binds to mRNA</a:t>
            </a:r>
          </a:p>
          <a:p>
            <a:pPr marL="858837" lvl="1" indent="-457200">
              <a:buFont typeface="Arial" pitchFamily="34" charset="0"/>
              <a:buChar char="•"/>
            </a:pPr>
            <a:r>
              <a:rPr lang="en-US" sz="2400" dirty="0" smtClean="0"/>
              <a:t>2 subunits clamp mRNA between it</a:t>
            </a:r>
          </a:p>
          <a:p>
            <a:pPr marL="858837" lvl="1" indent="-457200">
              <a:buFont typeface="Arial" pitchFamily="34" charset="0"/>
              <a:buChar char="•"/>
            </a:pPr>
            <a:r>
              <a:rPr lang="en-US" sz="2400" dirty="0" smtClean="0"/>
              <a:t>Ribosome moves in a 5’ to 3’ direction until it finds a start </a:t>
            </a:r>
            <a:r>
              <a:rPr lang="en-US" sz="2400" dirty="0" err="1" smtClean="0"/>
              <a:t>codon</a:t>
            </a:r>
            <a:endParaRPr lang="en-US" sz="24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819400"/>
            <a:ext cx="2667000" cy="356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124200"/>
            <a:ext cx="2971800" cy="316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drawn diagram….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075" y="609601"/>
            <a:ext cx="7551738" cy="5930900"/>
          </a:xfrm>
        </p:spPr>
        <p:txBody>
          <a:bodyPr/>
          <a:lstStyle/>
          <a:p>
            <a:pPr marL="457200" indent="-457200">
              <a:buNone/>
            </a:pPr>
            <a:r>
              <a:rPr lang="en-US" sz="3200" dirty="0" smtClean="0">
                <a:solidFill>
                  <a:schemeClr val="accent5"/>
                </a:solidFill>
              </a:rPr>
              <a:t>2) </a:t>
            </a:r>
            <a:r>
              <a:rPr lang="en-US" sz="3200" u="sng" dirty="0" smtClean="0">
                <a:solidFill>
                  <a:schemeClr val="accent5"/>
                </a:solidFill>
              </a:rPr>
              <a:t>Elongation:</a:t>
            </a:r>
          </a:p>
          <a:p>
            <a:pPr marL="858837" lvl="1" indent="-457200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tRNA</a:t>
            </a:r>
            <a:r>
              <a:rPr lang="en-US" sz="2400" dirty="0" smtClean="0"/>
              <a:t> with complementary to start </a:t>
            </a:r>
            <a:r>
              <a:rPr lang="en-US" sz="2400" dirty="0" err="1" smtClean="0"/>
              <a:t>codon</a:t>
            </a:r>
            <a:r>
              <a:rPr lang="en-US" sz="2400" dirty="0" smtClean="0"/>
              <a:t> attaches to mRNA</a:t>
            </a:r>
          </a:p>
          <a:p>
            <a:pPr marL="858837" lvl="1" indent="-457200">
              <a:buFont typeface="Arial" pitchFamily="34" charset="0"/>
              <a:buChar char="•"/>
            </a:pPr>
            <a:r>
              <a:rPr lang="en-US" sz="2400" dirty="0" smtClean="0"/>
              <a:t>Next in line enters the next site</a:t>
            </a:r>
          </a:p>
          <a:p>
            <a:pPr marL="858837" lvl="1" indent="-457200">
              <a:buFont typeface="Arial" pitchFamily="34" charset="0"/>
              <a:buChar char="•"/>
            </a:pPr>
            <a:r>
              <a:rPr lang="en-US" sz="2400" dirty="0" smtClean="0"/>
              <a:t>Peptide bond forms between two </a:t>
            </a:r>
            <a:r>
              <a:rPr lang="en-US" sz="2400" dirty="0" err="1" smtClean="0"/>
              <a:t>a.a’s</a:t>
            </a:r>
            <a:endParaRPr lang="en-US" sz="2400" dirty="0" smtClean="0"/>
          </a:p>
          <a:p>
            <a:pPr marL="858837" lvl="1" indent="-457200">
              <a:buFont typeface="Arial" pitchFamily="34" charset="0"/>
              <a:buChar char="•"/>
            </a:pPr>
            <a:r>
              <a:rPr lang="en-US" sz="2400" dirty="0" smtClean="0"/>
              <a:t>Ribosome shifts over one </a:t>
            </a:r>
            <a:r>
              <a:rPr lang="en-US" sz="2400" dirty="0" err="1" smtClean="0"/>
              <a:t>codon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609601"/>
            <a:ext cx="7720013" cy="5930900"/>
          </a:xfrm>
        </p:spPr>
        <p:txBody>
          <a:bodyPr/>
          <a:lstStyle/>
          <a:p>
            <a:pPr marL="457200" indent="-457200">
              <a:buNone/>
            </a:pPr>
            <a:r>
              <a:rPr lang="en-US" sz="3200" dirty="0" smtClean="0">
                <a:solidFill>
                  <a:schemeClr val="accent5"/>
                </a:solidFill>
              </a:rPr>
              <a:t>3) </a:t>
            </a:r>
            <a:r>
              <a:rPr lang="en-US" sz="3200" u="sng" dirty="0" smtClean="0">
                <a:solidFill>
                  <a:schemeClr val="accent5"/>
                </a:solidFill>
              </a:rPr>
              <a:t>Termination:</a:t>
            </a:r>
          </a:p>
          <a:p>
            <a:pPr marL="858837" lvl="1" indent="-457200">
              <a:buFont typeface="Arial" pitchFamily="34" charset="0"/>
              <a:buChar char="•"/>
            </a:pPr>
            <a:r>
              <a:rPr lang="en-US" sz="2400" dirty="0" smtClean="0"/>
              <a:t> when a stop codon is reached the ribosome - mRNA complex breaks apart, releasing the polypeptide </a:t>
            </a:r>
            <a:r>
              <a:rPr lang="en-US" sz="2400" dirty="0" smtClean="0"/>
              <a:t>chain</a:t>
            </a:r>
          </a:p>
          <a:p>
            <a:pPr marL="858837" lvl="1" indent="-457200">
              <a:buFont typeface="Arial" pitchFamily="34" charset="0"/>
              <a:buChar char="•"/>
            </a:pPr>
            <a:endParaRPr lang="en-US" sz="2400" dirty="0"/>
          </a:p>
          <a:p>
            <a:pPr marL="858837" lvl="1" indent="-457200">
              <a:buFont typeface="Arial" pitchFamily="34" charset="0"/>
              <a:buChar char="•"/>
            </a:pPr>
            <a:endParaRPr lang="en-US" sz="2400" dirty="0" smtClean="0"/>
          </a:p>
          <a:p>
            <a:pPr marL="858837" lvl="1" indent="-457200">
              <a:buFont typeface="Arial" pitchFamily="34" charset="0"/>
              <a:buChar char="•"/>
            </a:pPr>
            <a:endParaRPr lang="en-US" sz="2400" dirty="0"/>
          </a:p>
          <a:p>
            <a:pPr marL="858837" lvl="1" indent="-457200">
              <a:buFont typeface="Arial" pitchFamily="34" charset="0"/>
              <a:buChar char="•"/>
            </a:pPr>
            <a:endParaRPr lang="en-US" sz="2400" dirty="0" smtClean="0"/>
          </a:p>
          <a:p>
            <a:pPr marL="858837" lvl="1" indent="-457200">
              <a:buFont typeface="Arial" pitchFamily="34" charset="0"/>
              <a:buChar char="•"/>
            </a:pPr>
            <a:r>
              <a:rPr lang="en-US" sz="2400" dirty="0" smtClean="0">
                <a:hlinkClick r:id="rId2" action="ppaction://hlinkfile"/>
              </a:rPr>
              <a:t>Translation Animation</a:t>
            </a: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04800"/>
            <a:ext cx="5722938" cy="626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826375" cy="1376362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Transcription &amp; Translation Review: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       Worksheet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90600" y="1905000"/>
          <a:ext cx="7551738" cy="23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7246"/>
                <a:gridCol w="2517246"/>
                <a:gridCol w="251724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DNA #1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ACA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DNA #2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m-RNA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t-RNA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Amino Acid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tryptophan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5"/>
                </a:solidFill>
              </a:rPr>
              <a:t>To Do:  due tomorrow!</a:t>
            </a:r>
            <a:endParaRPr lang="en-US" b="1" u="sng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Worksheet: Transcription and Translation Review</a:t>
            </a:r>
          </a:p>
          <a:p>
            <a:pPr lvl="1"/>
            <a:r>
              <a:rPr lang="en-US" dirty="0" smtClean="0"/>
              <a:t>Do #1, 2 and #5 first</a:t>
            </a:r>
          </a:p>
          <a:p>
            <a:pPr lvl="1"/>
            <a:r>
              <a:rPr lang="en-US" dirty="0" smtClean="0"/>
              <a:t>The rest of the questions can be extra practice if you want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2 DNA “Sentences”</a:t>
            </a:r>
          </a:p>
          <a:p>
            <a:r>
              <a:rPr lang="en-US" dirty="0" err="1" smtClean="0"/>
              <a:t>Pg</a:t>
            </a:r>
            <a:r>
              <a:rPr lang="en-US" dirty="0" smtClean="0"/>
              <a:t> 671# 3-5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Lab 20.A pg. 674 – omit analysis question (g)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0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0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NA structure design template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1004</TotalTime>
  <Words>733</Words>
  <Application>Microsoft Office PowerPoint</Application>
  <PresentationFormat>On-screen Show (4:3)</PresentationFormat>
  <Paragraphs>128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DNA structure design template</vt:lpstr>
      <vt:lpstr>20.2 Gene Expression &amp; Protein Synthesis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Protein Synthesis</vt:lpstr>
      <vt:lpstr>Protein:</vt:lpstr>
      <vt:lpstr>The Central Dogma:</vt:lpstr>
      <vt:lpstr>RNA – ribonucleic acid</vt:lpstr>
      <vt:lpstr>Types of RNA:</vt:lpstr>
      <vt:lpstr>Transcription: </vt:lpstr>
      <vt:lpstr>PowerPoint Presentation</vt:lpstr>
      <vt:lpstr>PowerPoint Presentation</vt:lpstr>
      <vt:lpstr>To Do:</vt:lpstr>
      <vt:lpstr>PowerPoint Presentation</vt:lpstr>
      <vt:lpstr>Translation (protein synthesis):</vt:lpstr>
      <vt:lpstr>PowerPoint Presentation</vt:lpstr>
      <vt:lpstr>Translation continued…</vt:lpstr>
      <vt:lpstr>PowerPoint Presentation</vt:lpstr>
      <vt:lpstr>PowerPoint Presentation</vt:lpstr>
      <vt:lpstr>PowerPoint Presentation</vt:lpstr>
      <vt:lpstr>My drawn diagram….</vt:lpstr>
      <vt:lpstr>PowerPoint Presentation</vt:lpstr>
      <vt:lpstr>PowerPoint Presentation</vt:lpstr>
      <vt:lpstr>PowerPoint Presentation</vt:lpstr>
      <vt:lpstr>Transcription &amp; Translation Review:        Worksheet</vt:lpstr>
      <vt:lpstr>To Do:  due tomorrow!</vt:lpstr>
    </vt:vector>
  </TitlesOfParts>
  <Manager/>
  <Company>RDCRD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20.3 DNA &amp; Biotechnology</dc:title>
  <dc:subject/>
  <dc:creator>lbenoit</dc:creator>
  <cp:keywords/>
  <dc:description/>
  <cp:lastModifiedBy>Lindsay Unland</cp:lastModifiedBy>
  <cp:revision>62</cp:revision>
  <dcterms:created xsi:type="dcterms:W3CDTF">2008-12-03T14:56:47Z</dcterms:created>
  <dcterms:modified xsi:type="dcterms:W3CDTF">2012-12-12T15:25:29Z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TC102862081033</vt:lpwstr>
  </property>
</Properties>
</file>