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5" r:id="rId3"/>
    <p:sldId id="266" r:id="rId4"/>
    <p:sldId id="267" r:id="rId5"/>
    <p:sldId id="257" r:id="rId6"/>
    <p:sldId id="258" r:id="rId7"/>
    <p:sldId id="259" r:id="rId8"/>
    <p:sldId id="260" r:id="rId9"/>
    <p:sldId id="261" r:id="rId10"/>
    <p:sldId id="262" r:id="rId11"/>
    <p:sldId id="280" r:id="rId12"/>
    <p:sldId id="263" r:id="rId13"/>
    <p:sldId id="264" r:id="rId14"/>
    <p:sldId id="283" r:id="rId15"/>
    <p:sldId id="268" r:id="rId16"/>
    <p:sldId id="271" r:id="rId17"/>
    <p:sldId id="272" r:id="rId18"/>
    <p:sldId id="270" r:id="rId19"/>
    <p:sldId id="273" r:id="rId20"/>
    <p:sldId id="274" r:id="rId21"/>
    <p:sldId id="269" r:id="rId22"/>
    <p:sldId id="281" r:id="rId23"/>
    <p:sldId id="275" r:id="rId24"/>
    <p:sldId id="276" r:id="rId25"/>
    <p:sldId id="284" r:id="rId26"/>
    <p:sldId id="277" r:id="rId27"/>
    <p:sldId id="278"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3B7C0-E298-4662-BE6F-77AE53C73563}" type="datetimeFigureOut">
              <a:rPr lang="en-US" smtClean="0"/>
              <a:t>5/23/2013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B2174-D731-42E3-88D3-72C422E4D4DA}" type="slidenum">
              <a:rPr lang="en-US" smtClean="0"/>
              <a:t>‹#›</a:t>
            </a:fld>
            <a:endParaRPr lang="en-US"/>
          </a:p>
        </p:txBody>
      </p:sp>
    </p:spTree>
    <p:extLst>
      <p:ext uri="{BB962C8B-B14F-4D97-AF65-F5344CB8AC3E}">
        <p14:creationId xmlns:p14="http://schemas.microsoft.com/office/powerpoint/2010/main" val="25700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z="1100" i="0">
                <a:solidFill>
                  <a:schemeClr val="tx1"/>
                </a:solidFill>
              </a:rPr>
              <a:t>National Cancer Institute</a:t>
            </a:r>
            <a:endParaRPr lang="en-US" sz="1100" b="1">
              <a:solidFill>
                <a:schemeClr val="tx1"/>
              </a:solidFill>
            </a:endParaRPr>
          </a:p>
          <a:p>
            <a:r>
              <a:rPr lang="en-US" sz="1200" b="1">
                <a:solidFill>
                  <a:schemeClr val="tx1"/>
                </a:solidFill>
              </a:rPr>
              <a:t>Understanding Cancer and Related Topics  </a:t>
            </a:r>
          </a:p>
          <a:p>
            <a:r>
              <a:rPr lang="en-US" b="1" i="0"/>
              <a:t>Understanding Cancer Genomics</a:t>
            </a:r>
          </a:p>
        </p:txBody>
      </p:sp>
      <p:sp>
        <p:nvSpPr>
          <p:cNvPr id="6" name="Rectangle 6"/>
          <p:cNvSpPr>
            <a:spLocks noGrp="1" noChangeArrowheads="1"/>
          </p:cNvSpPr>
          <p:nvPr>
            <p:ph type="ftr" sz="quarter" idx="4"/>
          </p:nvPr>
        </p:nvSpPr>
        <p:spPr>
          <a:ln/>
        </p:spPr>
        <p:txBody>
          <a:bodyPr/>
          <a:lstStyle/>
          <a:p>
            <a:r>
              <a:rPr lang="en-US"/>
              <a:t>NCI Web site: http://cancer.gov/cancertopics/understandingcancer</a:t>
            </a:r>
          </a:p>
        </p:txBody>
      </p:sp>
      <p:sp>
        <p:nvSpPr>
          <p:cNvPr id="7" name="Rectangle 7"/>
          <p:cNvSpPr>
            <a:spLocks noGrp="1" noChangeArrowheads="1"/>
          </p:cNvSpPr>
          <p:nvPr>
            <p:ph type="sldNum" sz="quarter" idx="5"/>
          </p:nvPr>
        </p:nvSpPr>
        <p:spPr>
          <a:ln/>
        </p:spPr>
        <p:txBody>
          <a:bodyPr/>
          <a:lstStyle/>
          <a:p>
            <a:fld id="{3E6E8A34-088D-4C12-B277-F569449C6CBD}" type="slidenum">
              <a:rPr lang="en-US"/>
              <a:pPr/>
              <a:t>11</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r>
              <a:rPr lang="en-US">
                <a:solidFill>
                  <a:srgbClr val="000000"/>
                </a:solidFill>
              </a:rPr>
              <a:t>Another type of mutation that can occur is a frameshift mutation. When a gene is copied, the action begins in the nucleus. There an mRNA strand copies the DNA strand exactly. It codes for a protein precisely, leaving no gaps or spaces separating the triplets. This set of connected triplets is called the reading frame. A frameshift mutation is caused by the addition or loss of a nucleotide, or nucleotides. This alters the content of every triplet codon that follows in a reading frame. Frameshift mutations usually result in a shortened abnormal or nonfunctional protein, and they can create an early STOP codon downstream. If the number of added or missing base pairs is a multiple of three, the resulting protein may be drastically altered, and its function will depend on the extent of these alterations.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95DF20D-88D7-4170-AA0A-328A05CEC9D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DF20D-88D7-4170-AA0A-328A05CEC9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DF20D-88D7-4170-AA0A-328A05CEC9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DF20D-88D7-4170-AA0A-328A05CEC9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DF20D-88D7-4170-AA0A-328A05CEC9D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5DF20D-88D7-4170-AA0A-328A05CEC9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5DF20D-88D7-4170-AA0A-328A05CEC9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95DF20D-88D7-4170-AA0A-328A05CEC9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95DF20D-88D7-4170-AA0A-328A05CEC9D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5DF20D-88D7-4170-AA0A-328A05CEC9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CE009F1-41B6-404C-8F84-D1084B64AAB4}" type="datetimeFigureOut">
              <a:rPr lang="en-US" smtClean="0"/>
              <a:pPr/>
              <a:t>5/23/2013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5DF20D-88D7-4170-AA0A-328A05CEC9D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CE009F1-41B6-404C-8F84-D1084B64AAB4}" type="datetimeFigureOut">
              <a:rPr lang="en-US" smtClean="0"/>
              <a:pPr/>
              <a:t>5/23/2013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95DF20D-88D7-4170-AA0A-328A05CEC9D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itochondrial%20DNA.noteboo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dnalc.org/ddnalc/resources/electrophoresis.html" TargetMode="External"/><Relationship Id="rId2" Type="http://schemas.openxmlformats.org/officeDocument/2006/relationships/image" Target="../media/image6.wmf"/><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Mutations &amp; Genetic Variation</a:t>
            </a:r>
            <a:endParaRPr lang="en-US" dirty="0"/>
          </a:p>
        </p:txBody>
      </p:sp>
      <p:sp>
        <p:nvSpPr>
          <p:cNvPr id="3" name="Subtitle 2"/>
          <p:cNvSpPr>
            <a:spLocks noGrp="1"/>
          </p:cNvSpPr>
          <p:nvPr>
            <p:ph type="subTitle" idx="1"/>
          </p:nvPr>
        </p:nvSpPr>
        <p:spPr/>
        <p:txBody>
          <a:bodyPr/>
          <a:lstStyle/>
          <a:p>
            <a:r>
              <a:rPr lang="en-US" dirty="0" smtClean="0"/>
              <a:t>Biology 30: Molecular Genetics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Frameshift</a:t>
            </a:r>
            <a:r>
              <a:rPr lang="en-US" dirty="0" smtClean="0"/>
              <a:t> Mutation</a:t>
            </a:r>
            <a:endParaRPr lang="en-US" dirty="0"/>
          </a:p>
        </p:txBody>
      </p:sp>
      <p:sp>
        <p:nvSpPr>
          <p:cNvPr id="3" name="Content Placeholder 2"/>
          <p:cNvSpPr>
            <a:spLocks noGrp="1"/>
          </p:cNvSpPr>
          <p:nvPr>
            <p:ph idx="1"/>
          </p:nvPr>
        </p:nvSpPr>
        <p:spPr/>
        <p:txBody>
          <a:bodyPr/>
          <a:lstStyle/>
          <a:p>
            <a:r>
              <a:rPr lang="en-US" dirty="0" smtClean="0"/>
              <a:t>Mutation that causes the reading frame of </a:t>
            </a:r>
            <a:r>
              <a:rPr lang="en-US" dirty="0" err="1" smtClean="0"/>
              <a:t>Codons</a:t>
            </a:r>
            <a:r>
              <a:rPr lang="en-US" dirty="0" smtClean="0"/>
              <a:t> to change (insertion of deletion of any # but 3 nucleotides)</a:t>
            </a:r>
          </a:p>
          <a:p>
            <a:r>
              <a:rPr lang="en-US" dirty="0" smtClean="0"/>
              <a:t>Example: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730" name="Rectangle 2"/>
          <p:cNvSpPr>
            <a:spLocks noChangeArrowheads="1"/>
          </p:cNvSpPr>
          <p:nvPr/>
        </p:nvSpPr>
        <p:spPr bwMode="auto">
          <a:xfrm>
            <a:off x="0" y="0"/>
            <a:ext cx="9144000" cy="641350"/>
          </a:xfrm>
          <a:prstGeom prst="rect">
            <a:avLst/>
          </a:prstGeom>
          <a:noFill/>
          <a:ln w="9525">
            <a:noFill/>
            <a:miter lim="800000"/>
            <a:headEnd/>
            <a:tailEnd/>
          </a:ln>
          <a:effectLst/>
        </p:spPr>
        <p:txBody>
          <a:bodyPr/>
          <a:lstStyle/>
          <a:p>
            <a:pPr algn="ctr" eaLnBrk="1" hangingPunct="1">
              <a:spcBef>
                <a:spcPct val="30000"/>
              </a:spcBef>
            </a:pPr>
            <a:r>
              <a:rPr lang="en-US"/>
              <a:t>Frameshift Mutations</a:t>
            </a:r>
          </a:p>
        </p:txBody>
      </p:sp>
      <p:pic>
        <p:nvPicPr>
          <p:cNvPr id="585731" name="Picture 3" descr="18"/>
          <p:cNvPicPr>
            <a:picLocks noChangeAspect="1" noChangeArrowheads="1"/>
          </p:cNvPicPr>
          <p:nvPr/>
        </p:nvPicPr>
        <p:blipFill>
          <a:blip r:embed="rId3" cstate="print"/>
          <a:srcRect/>
          <a:stretch>
            <a:fillRect/>
          </a:stretch>
        </p:blipFill>
        <p:spPr bwMode="auto">
          <a:xfrm>
            <a:off x="2060575" y="1016000"/>
            <a:ext cx="6019800" cy="5292725"/>
          </a:xfrm>
          <a:prstGeom prst="rect">
            <a:avLst/>
          </a:prstGeom>
          <a:noFill/>
        </p:spPr>
      </p:pic>
      <p:sp>
        <p:nvSpPr>
          <p:cNvPr id="585732" name="Rectangle 4"/>
          <p:cNvSpPr>
            <a:spLocks noChangeArrowheads="1"/>
          </p:cNvSpPr>
          <p:nvPr/>
        </p:nvSpPr>
        <p:spPr bwMode="auto">
          <a:xfrm>
            <a:off x="6408738" y="3084513"/>
            <a:ext cx="5715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Leucine</a:t>
            </a:r>
          </a:p>
        </p:txBody>
      </p:sp>
      <p:sp>
        <p:nvSpPr>
          <p:cNvPr id="585735" name="Rectangle 7"/>
          <p:cNvSpPr>
            <a:spLocks noChangeArrowheads="1"/>
          </p:cNvSpPr>
          <p:nvPr/>
        </p:nvSpPr>
        <p:spPr bwMode="auto">
          <a:xfrm>
            <a:off x="5534025" y="3084513"/>
            <a:ext cx="5334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Alanine</a:t>
            </a:r>
          </a:p>
        </p:txBody>
      </p:sp>
      <p:sp>
        <p:nvSpPr>
          <p:cNvPr id="585736" name="Rectangle 8"/>
          <p:cNvSpPr>
            <a:spLocks noChangeArrowheads="1"/>
          </p:cNvSpPr>
          <p:nvPr/>
        </p:nvSpPr>
        <p:spPr bwMode="auto">
          <a:xfrm>
            <a:off x="1966913" y="6049963"/>
            <a:ext cx="7874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Methionine</a:t>
            </a:r>
          </a:p>
        </p:txBody>
      </p:sp>
      <p:sp>
        <p:nvSpPr>
          <p:cNvPr id="585737" name="Rectangle 9"/>
          <p:cNvSpPr>
            <a:spLocks noChangeArrowheads="1"/>
          </p:cNvSpPr>
          <p:nvPr/>
        </p:nvSpPr>
        <p:spPr bwMode="auto">
          <a:xfrm>
            <a:off x="2962275" y="6049963"/>
            <a:ext cx="4699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Lysine</a:t>
            </a:r>
          </a:p>
        </p:txBody>
      </p:sp>
      <p:sp>
        <p:nvSpPr>
          <p:cNvPr id="585738" name="Rectangle 10"/>
          <p:cNvSpPr>
            <a:spLocks noChangeArrowheads="1"/>
          </p:cNvSpPr>
          <p:nvPr/>
        </p:nvSpPr>
        <p:spPr bwMode="auto">
          <a:xfrm>
            <a:off x="3813175" y="6049963"/>
            <a:ext cx="5715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Leucine</a:t>
            </a:r>
          </a:p>
        </p:txBody>
      </p:sp>
      <p:sp>
        <p:nvSpPr>
          <p:cNvPr id="585739" name="Rectangle 11"/>
          <p:cNvSpPr>
            <a:spLocks noChangeArrowheads="1"/>
          </p:cNvSpPr>
          <p:nvPr/>
        </p:nvSpPr>
        <p:spPr bwMode="auto">
          <a:xfrm>
            <a:off x="3605213" y="3084513"/>
            <a:ext cx="10033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Phenylalanine</a:t>
            </a:r>
          </a:p>
        </p:txBody>
      </p:sp>
      <p:sp>
        <p:nvSpPr>
          <p:cNvPr id="585740" name="Rectangle 12"/>
          <p:cNvSpPr>
            <a:spLocks noChangeArrowheads="1"/>
          </p:cNvSpPr>
          <p:nvPr/>
        </p:nvSpPr>
        <p:spPr bwMode="auto">
          <a:xfrm>
            <a:off x="4675188" y="6049963"/>
            <a:ext cx="5334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Alanine</a:t>
            </a:r>
          </a:p>
        </p:txBody>
      </p:sp>
      <p:sp>
        <p:nvSpPr>
          <p:cNvPr id="585741" name="Rectangle 13"/>
          <p:cNvSpPr>
            <a:spLocks noChangeArrowheads="1"/>
          </p:cNvSpPr>
          <p:nvPr/>
        </p:nvSpPr>
        <p:spPr bwMode="auto">
          <a:xfrm>
            <a:off x="1960563" y="3084513"/>
            <a:ext cx="7874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Methionine</a:t>
            </a:r>
          </a:p>
        </p:txBody>
      </p:sp>
      <p:sp>
        <p:nvSpPr>
          <p:cNvPr id="585742" name="Rectangle 14"/>
          <p:cNvSpPr>
            <a:spLocks noChangeArrowheads="1"/>
          </p:cNvSpPr>
          <p:nvPr/>
        </p:nvSpPr>
        <p:spPr bwMode="auto">
          <a:xfrm>
            <a:off x="1031875" y="4673600"/>
            <a:ext cx="571500" cy="274638"/>
          </a:xfrm>
          <a:prstGeom prst="rect">
            <a:avLst/>
          </a:prstGeom>
          <a:noFill/>
          <a:ln w="25400">
            <a:noFill/>
            <a:miter lim="800000"/>
            <a:headEnd/>
            <a:tailEnd type="none" w="sm" len="sm"/>
          </a:ln>
          <a:effectLst/>
        </p:spPr>
        <p:txBody>
          <a:bodyPr wrap="none" lIns="0" tIns="0" rIns="0" bIns="0">
            <a:spAutoFit/>
          </a:bodyPr>
          <a:lstStyle/>
          <a:p>
            <a:pPr algn="r"/>
            <a:r>
              <a:rPr lang="en-US" sz="1800">
                <a:solidFill>
                  <a:schemeClr val="bg1"/>
                </a:solidFill>
              </a:rPr>
              <a:t>tRNA</a:t>
            </a:r>
          </a:p>
        </p:txBody>
      </p:sp>
      <p:sp>
        <p:nvSpPr>
          <p:cNvPr id="585743" name="Rectangle 15"/>
          <p:cNvSpPr>
            <a:spLocks noChangeArrowheads="1"/>
          </p:cNvSpPr>
          <p:nvPr/>
        </p:nvSpPr>
        <p:spPr bwMode="auto">
          <a:xfrm>
            <a:off x="728663" y="984250"/>
            <a:ext cx="874712" cy="304800"/>
          </a:xfrm>
          <a:prstGeom prst="rect">
            <a:avLst/>
          </a:prstGeom>
          <a:noFill/>
          <a:ln w="25400">
            <a:noFill/>
            <a:miter lim="800000"/>
            <a:headEnd/>
            <a:tailEnd type="none" w="sm" len="sm"/>
          </a:ln>
          <a:effectLst/>
        </p:spPr>
        <p:txBody>
          <a:bodyPr wrap="none" lIns="0" tIns="0" rIns="0" bIns="0">
            <a:spAutoFit/>
          </a:bodyPr>
          <a:lstStyle/>
          <a:p>
            <a:pPr algn="r"/>
            <a:r>
              <a:rPr lang="en-US" sz="2000">
                <a:solidFill>
                  <a:schemeClr val="bg1"/>
                </a:solidFill>
              </a:rPr>
              <a:t>Normal</a:t>
            </a:r>
          </a:p>
        </p:txBody>
      </p:sp>
      <p:sp>
        <p:nvSpPr>
          <p:cNvPr id="585744" name="Rectangle 16"/>
          <p:cNvSpPr>
            <a:spLocks noChangeArrowheads="1"/>
          </p:cNvSpPr>
          <p:nvPr/>
        </p:nvSpPr>
        <p:spPr bwMode="auto">
          <a:xfrm>
            <a:off x="304800" y="3970338"/>
            <a:ext cx="1298575" cy="304800"/>
          </a:xfrm>
          <a:prstGeom prst="rect">
            <a:avLst/>
          </a:prstGeom>
          <a:noFill/>
          <a:ln w="25400">
            <a:noFill/>
            <a:miter lim="800000"/>
            <a:headEnd/>
            <a:tailEnd type="none" w="sm" len="sm"/>
          </a:ln>
          <a:effectLst/>
        </p:spPr>
        <p:txBody>
          <a:bodyPr wrap="none" lIns="0" tIns="0" rIns="0" bIns="0">
            <a:spAutoFit/>
          </a:bodyPr>
          <a:lstStyle/>
          <a:p>
            <a:pPr algn="r"/>
            <a:r>
              <a:rPr lang="en-US" sz="2000">
                <a:solidFill>
                  <a:schemeClr val="bg1"/>
                </a:solidFill>
              </a:rPr>
              <a:t>Frameshift</a:t>
            </a:r>
          </a:p>
        </p:txBody>
      </p:sp>
      <p:sp>
        <p:nvSpPr>
          <p:cNvPr id="585745" name="Rectangle 17"/>
          <p:cNvSpPr>
            <a:spLocks noChangeArrowheads="1"/>
          </p:cNvSpPr>
          <p:nvPr/>
        </p:nvSpPr>
        <p:spPr bwMode="auto">
          <a:xfrm>
            <a:off x="2957513" y="3084513"/>
            <a:ext cx="4699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Lysine</a:t>
            </a:r>
          </a:p>
        </p:txBody>
      </p:sp>
      <p:sp>
        <p:nvSpPr>
          <p:cNvPr id="585746" name="Rectangle 18"/>
          <p:cNvSpPr>
            <a:spLocks noChangeArrowheads="1"/>
          </p:cNvSpPr>
          <p:nvPr/>
        </p:nvSpPr>
        <p:spPr bwMode="auto">
          <a:xfrm>
            <a:off x="815975" y="5359400"/>
            <a:ext cx="787400" cy="274638"/>
          </a:xfrm>
          <a:prstGeom prst="rect">
            <a:avLst/>
          </a:prstGeom>
          <a:noFill/>
          <a:ln w="25400">
            <a:noFill/>
            <a:miter lim="800000"/>
            <a:headEnd/>
            <a:tailEnd type="none" w="sm" len="sm"/>
          </a:ln>
          <a:effectLst/>
        </p:spPr>
        <p:txBody>
          <a:bodyPr wrap="none" lIns="0" tIns="0" rIns="0" bIns="0">
            <a:spAutoFit/>
          </a:bodyPr>
          <a:lstStyle/>
          <a:p>
            <a:pPr algn="r"/>
            <a:r>
              <a:rPr lang="en-US" sz="1800">
                <a:solidFill>
                  <a:schemeClr val="bg1"/>
                </a:solidFill>
              </a:rPr>
              <a:t>Protein</a:t>
            </a:r>
          </a:p>
        </p:txBody>
      </p:sp>
      <p:sp>
        <p:nvSpPr>
          <p:cNvPr id="585747" name="Rectangle 19"/>
          <p:cNvSpPr>
            <a:spLocks noChangeArrowheads="1"/>
          </p:cNvSpPr>
          <p:nvPr/>
        </p:nvSpPr>
        <p:spPr bwMode="auto">
          <a:xfrm>
            <a:off x="815975" y="2374900"/>
            <a:ext cx="787400" cy="274638"/>
          </a:xfrm>
          <a:prstGeom prst="rect">
            <a:avLst/>
          </a:prstGeom>
          <a:noFill/>
          <a:ln w="25400">
            <a:noFill/>
            <a:miter lim="800000"/>
            <a:headEnd/>
            <a:tailEnd type="none" w="sm" len="sm"/>
          </a:ln>
          <a:effectLst/>
        </p:spPr>
        <p:txBody>
          <a:bodyPr wrap="none" lIns="0" tIns="0" rIns="0" bIns="0">
            <a:spAutoFit/>
          </a:bodyPr>
          <a:lstStyle/>
          <a:p>
            <a:pPr algn="r"/>
            <a:r>
              <a:rPr lang="en-US" sz="1800">
                <a:solidFill>
                  <a:schemeClr val="bg1"/>
                </a:solidFill>
              </a:rPr>
              <a:t>Protein</a:t>
            </a:r>
          </a:p>
        </p:txBody>
      </p:sp>
      <p:sp>
        <p:nvSpPr>
          <p:cNvPr id="585748" name="Rectangle 20"/>
          <p:cNvSpPr>
            <a:spLocks noChangeArrowheads="1"/>
          </p:cNvSpPr>
          <p:nvPr/>
        </p:nvSpPr>
        <p:spPr bwMode="auto">
          <a:xfrm>
            <a:off x="1031875" y="1689100"/>
            <a:ext cx="571500" cy="274638"/>
          </a:xfrm>
          <a:prstGeom prst="rect">
            <a:avLst/>
          </a:prstGeom>
          <a:noFill/>
          <a:ln w="25400">
            <a:noFill/>
            <a:miter lim="800000"/>
            <a:headEnd/>
            <a:tailEnd type="none" w="sm" len="sm"/>
          </a:ln>
          <a:effectLst/>
        </p:spPr>
        <p:txBody>
          <a:bodyPr wrap="none" lIns="0" tIns="0" rIns="0" bIns="0">
            <a:spAutoFit/>
          </a:bodyPr>
          <a:lstStyle/>
          <a:p>
            <a:pPr algn="r"/>
            <a:r>
              <a:rPr lang="en-US" sz="1800">
                <a:solidFill>
                  <a:schemeClr val="bg1"/>
                </a:solidFill>
              </a:rPr>
              <a:t>tRNA</a:t>
            </a:r>
          </a:p>
        </p:txBody>
      </p:sp>
      <p:sp>
        <p:nvSpPr>
          <p:cNvPr id="585749" name="Rectangle 21"/>
          <p:cNvSpPr>
            <a:spLocks noChangeArrowheads="1"/>
          </p:cNvSpPr>
          <p:nvPr/>
        </p:nvSpPr>
        <p:spPr bwMode="auto">
          <a:xfrm>
            <a:off x="4697413" y="3084513"/>
            <a:ext cx="5207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Glycine</a:t>
            </a:r>
          </a:p>
        </p:txBody>
      </p:sp>
      <p:sp>
        <p:nvSpPr>
          <p:cNvPr id="585750" name="Rectangle 22"/>
          <p:cNvSpPr>
            <a:spLocks noChangeArrowheads="1"/>
          </p:cNvSpPr>
          <p:nvPr/>
        </p:nvSpPr>
        <p:spPr bwMode="auto">
          <a:xfrm>
            <a:off x="7191375" y="3084513"/>
            <a:ext cx="723900" cy="182562"/>
          </a:xfrm>
          <a:prstGeom prst="rect">
            <a:avLst/>
          </a:prstGeom>
          <a:noFill/>
          <a:ln w="25400">
            <a:noFill/>
            <a:miter lim="800000"/>
            <a:headEnd/>
            <a:tailEnd type="none" w="sm" len="sm"/>
          </a:ln>
          <a:effectLst/>
        </p:spPr>
        <p:txBody>
          <a:bodyPr wrap="none" lIns="0" tIns="0" rIns="0" bIns="0">
            <a:spAutoFit/>
          </a:bodyPr>
          <a:lstStyle/>
          <a:p>
            <a:pPr algn="ctr"/>
            <a:r>
              <a:rPr lang="en-US" sz="1200">
                <a:solidFill>
                  <a:schemeClr val="bg1"/>
                </a:solidFill>
              </a:rPr>
              <a:t>Glutamine</a:t>
            </a:r>
          </a:p>
        </p:txBody>
      </p:sp>
      <p:sp>
        <p:nvSpPr>
          <p:cNvPr id="585752" name="Line 24"/>
          <p:cNvSpPr>
            <a:spLocks noChangeShapeType="1"/>
          </p:cNvSpPr>
          <p:nvPr/>
        </p:nvSpPr>
        <p:spPr bwMode="auto">
          <a:xfrm>
            <a:off x="2359025" y="2806700"/>
            <a:ext cx="0" cy="23495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53" name="Line 25"/>
          <p:cNvSpPr>
            <a:spLocks noChangeShapeType="1"/>
          </p:cNvSpPr>
          <p:nvPr/>
        </p:nvSpPr>
        <p:spPr bwMode="auto">
          <a:xfrm>
            <a:off x="3197225" y="2847975"/>
            <a:ext cx="0" cy="193675"/>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54" name="Line 26"/>
          <p:cNvSpPr>
            <a:spLocks noChangeShapeType="1"/>
          </p:cNvSpPr>
          <p:nvPr/>
        </p:nvSpPr>
        <p:spPr bwMode="auto">
          <a:xfrm>
            <a:off x="4111625" y="2736850"/>
            <a:ext cx="0" cy="30480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55" name="Line 27"/>
          <p:cNvSpPr>
            <a:spLocks noChangeShapeType="1"/>
          </p:cNvSpPr>
          <p:nvPr/>
        </p:nvSpPr>
        <p:spPr bwMode="auto">
          <a:xfrm>
            <a:off x="4956175" y="2438400"/>
            <a:ext cx="0" cy="60325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56" name="Line 28"/>
          <p:cNvSpPr>
            <a:spLocks noChangeShapeType="1"/>
          </p:cNvSpPr>
          <p:nvPr/>
        </p:nvSpPr>
        <p:spPr bwMode="auto">
          <a:xfrm>
            <a:off x="5807075" y="2533650"/>
            <a:ext cx="0" cy="50800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57" name="Line 29"/>
          <p:cNvSpPr>
            <a:spLocks noChangeShapeType="1"/>
          </p:cNvSpPr>
          <p:nvPr/>
        </p:nvSpPr>
        <p:spPr bwMode="auto">
          <a:xfrm>
            <a:off x="6696075" y="2635250"/>
            <a:ext cx="0" cy="40640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58" name="Line 30"/>
          <p:cNvSpPr>
            <a:spLocks noChangeShapeType="1"/>
          </p:cNvSpPr>
          <p:nvPr/>
        </p:nvSpPr>
        <p:spPr bwMode="auto">
          <a:xfrm>
            <a:off x="7553325" y="2743200"/>
            <a:ext cx="0" cy="29845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63" name="Line 35"/>
          <p:cNvSpPr>
            <a:spLocks noChangeShapeType="1"/>
          </p:cNvSpPr>
          <p:nvPr/>
        </p:nvSpPr>
        <p:spPr bwMode="auto">
          <a:xfrm>
            <a:off x="2359025" y="5788025"/>
            <a:ext cx="0" cy="23495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64" name="Line 36"/>
          <p:cNvSpPr>
            <a:spLocks noChangeShapeType="1"/>
          </p:cNvSpPr>
          <p:nvPr/>
        </p:nvSpPr>
        <p:spPr bwMode="auto">
          <a:xfrm>
            <a:off x="3197225" y="5829300"/>
            <a:ext cx="0" cy="193675"/>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65" name="Line 37"/>
          <p:cNvSpPr>
            <a:spLocks noChangeShapeType="1"/>
          </p:cNvSpPr>
          <p:nvPr/>
        </p:nvSpPr>
        <p:spPr bwMode="auto">
          <a:xfrm>
            <a:off x="4102100" y="5607050"/>
            <a:ext cx="0" cy="415925"/>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66" name="Line 38"/>
          <p:cNvSpPr>
            <a:spLocks noChangeShapeType="1"/>
          </p:cNvSpPr>
          <p:nvPr/>
        </p:nvSpPr>
        <p:spPr bwMode="auto">
          <a:xfrm>
            <a:off x="4946650" y="5514975"/>
            <a:ext cx="0" cy="50800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nvGrpSpPr>
          <p:cNvPr id="2" name="Group 49"/>
          <p:cNvGrpSpPr>
            <a:grpSpLocks/>
          </p:cNvGrpSpPr>
          <p:nvPr/>
        </p:nvGrpSpPr>
        <p:grpSpPr bwMode="auto">
          <a:xfrm>
            <a:off x="2112963" y="1076325"/>
            <a:ext cx="490537" cy="525463"/>
            <a:chOff x="1017" y="678"/>
            <a:chExt cx="309" cy="331"/>
          </a:xfrm>
        </p:grpSpPr>
        <p:sp>
          <p:nvSpPr>
            <p:cNvPr id="585768" name="Rectangle 40"/>
            <p:cNvSpPr>
              <a:spLocks noChangeArrowheads="1"/>
            </p:cNvSpPr>
            <p:nvPr/>
          </p:nvSpPr>
          <p:spPr bwMode="auto">
            <a:xfrm>
              <a:off x="1017" y="678"/>
              <a:ext cx="81" cy="134"/>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A</a:t>
              </a:r>
            </a:p>
          </p:txBody>
        </p:sp>
        <p:sp>
          <p:nvSpPr>
            <p:cNvPr id="585769" name="Rectangle 41"/>
            <p:cNvSpPr>
              <a:spLocks noChangeArrowheads="1"/>
            </p:cNvSpPr>
            <p:nvPr/>
          </p:nvSpPr>
          <p:spPr bwMode="auto">
            <a:xfrm>
              <a:off x="1128" y="678"/>
              <a:ext cx="81" cy="134"/>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U</a:t>
              </a:r>
            </a:p>
          </p:txBody>
        </p:sp>
        <p:sp>
          <p:nvSpPr>
            <p:cNvPr id="585770" name="Rectangle 42"/>
            <p:cNvSpPr>
              <a:spLocks noChangeArrowheads="1"/>
            </p:cNvSpPr>
            <p:nvPr/>
          </p:nvSpPr>
          <p:spPr bwMode="auto">
            <a:xfrm>
              <a:off x="1239" y="678"/>
              <a:ext cx="87" cy="134"/>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G</a:t>
              </a:r>
            </a:p>
          </p:txBody>
        </p:sp>
        <p:sp>
          <p:nvSpPr>
            <p:cNvPr id="585774" name="Line 46"/>
            <p:cNvSpPr>
              <a:spLocks noChangeShapeType="1"/>
            </p:cNvSpPr>
            <p:nvPr/>
          </p:nvSpPr>
          <p:spPr bwMode="auto">
            <a:xfrm flipV="1">
              <a:off x="1056" y="816"/>
              <a:ext cx="0" cy="131"/>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75" name="Line 47"/>
            <p:cNvSpPr>
              <a:spLocks noChangeShapeType="1"/>
            </p:cNvSpPr>
            <p:nvPr/>
          </p:nvSpPr>
          <p:spPr bwMode="auto">
            <a:xfrm flipV="1">
              <a:off x="1170" y="816"/>
              <a:ext cx="0" cy="19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76" name="Line 48"/>
            <p:cNvSpPr>
              <a:spLocks noChangeShapeType="1"/>
            </p:cNvSpPr>
            <p:nvPr/>
          </p:nvSpPr>
          <p:spPr bwMode="auto">
            <a:xfrm flipV="1">
              <a:off x="1281" y="816"/>
              <a:ext cx="0" cy="16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sp>
        <p:nvSpPr>
          <p:cNvPr id="585779" name="Rectangle 51"/>
          <p:cNvSpPr>
            <a:spLocks noChangeArrowheads="1"/>
          </p:cNvSpPr>
          <p:nvPr/>
        </p:nvSpPr>
        <p:spPr bwMode="auto">
          <a:xfrm>
            <a:off x="2984500" y="1076325"/>
            <a:ext cx="128588" cy="212725"/>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A</a:t>
            </a:r>
          </a:p>
        </p:txBody>
      </p:sp>
      <p:sp>
        <p:nvSpPr>
          <p:cNvPr id="585780" name="Rectangle 52"/>
          <p:cNvSpPr>
            <a:spLocks noChangeArrowheads="1"/>
          </p:cNvSpPr>
          <p:nvPr/>
        </p:nvSpPr>
        <p:spPr bwMode="auto">
          <a:xfrm>
            <a:off x="3141663" y="1076325"/>
            <a:ext cx="128587" cy="212725"/>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A</a:t>
            </a:r>
          </a:p>
        </p:txBody>
      </p:sp>
      <p:sp>
        <p:nvSpPr>
          <p:cNvPr id="585781" name="Rectangle 53"/>
          <p:cNvSpPr>
            <a:spLocks noChangeArrowheads="1"/>
          </p:cNvSpPr>
          <p:nvPr/>
        </p:nvSpPr>
        <p:spPr bwMode="auto">
          <a:xfrm>
            <a:off x="3289300" y="1076325"/>
            <a:ext cx="138113" cy="212725"/>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G</a:t>
            </a:r>
          </a:p>
        </p:txBody>
      </p:sp>
      <p:sp>
        <p:nvSpPr>
          <p:cNvPr id="585782" name="Line 54"/>
          <p:cNvSpPr>
            <a:spLocks noChangeShapeType="1"/>
          </p:cNvSpPr>
          <p:nvPr/>
        </p:nvSpPr>
        <p:spPr bwMode="auto">
          <a:xfrm flipV="1">
            <a:off x="3046413" y="1295400"/>
            <a:ext cx="0" cy="20796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83" name="Line 55"/>
          <p:cNvSpPr>
            <a:spLocks noChangeShapeType="1"/>
          </p:cNvSpPr>
          <p:nvPr/>
        </p:nvSpPr>
        <p:spPr bwMode="auto">
          <a:xfrm flipV="1">
            <a:off x="3208338" y="1295400"/>
            <a:ext cx="0" cy="20955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84" name="Line 56"/>
          <p:cNvSpPr>
            <a:spLocks noChangeShapeType="1"/>
          </p:cNvSpPr>
          <p:nvPr/>
        </p:nvSpPr>
        <p:spPr bwMode="auto">
          <a:xfrm flipV="1">
            <a:off x="3355975" y="1295400"/>
            <a:ext cx="0" cy="25400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nvGrpSpPr>
          <p:cNvPr id="3" name="Group 64"/>
          <p:cNvGrpSpPr>
            <a:grpSpLocks/>
          </p:cNvGrpSpPr>
          <p:nvPr/>
        </p:nvGrpSpPr>
        <p:grpSpPr bwMode="auto">
          <a:xfrm>
            <a:off x="3860800" y="1076325"/>
            <a:ext cx="471488" cy="531813"/>
            <a:chOff x="2118" y="678"/>
            <a:chExt cx="297" cy="335"/>
          </a:xfrm>
        </p:grpSpPr>
        <p:sp>
          <p:nvSpPr>
            <p:cNvPr id="585786" name="Rectangle 58"/>
            <p:cNvSpPr>
              <a:spLocks noChangeArrowheads="1"/>
            </p:cNvSpPr>
            <p:nvPr/>
          </p:nvSpPr>
          <p:spPr bwMode="auto">
            <a:xfrm>
              <a:off x="2118" y="678"/>
              <a:ext cx="81" cy="134"/>
            </a:xfrm>
            <a:prstGeom prst="rect">
              <a:avLst/>
            </a:prstGeom>
            <a:noFill/>
            <a:ln w="25400">
              <a:noFill/>
              <a:miter lim="800000"/>
              <a:headEnd/>
              <a:tailEnd type="none" w="sm" len="sm"/>
            </a:ln>
            <a:effectLst/>
          </p:spPr>
          <p:txBody>
            <a:bodyPr lIns="0" tIns="0" rIns="0" bIns="0">
              <a:spAutoFit/>
            </a:bodyPr>
            <a:lstStyle/>
            <a:p>
              <a:r>
                <a:rPr lang="en-US" sz="1400" dirty="0">
                  <a:solidFill>
                    <a:schemeClr val="bg1"/>
                  </a:solidFill>
                </a:rPr>
                <a:t>U</a:t>
              </a:r>
            </a:p>
          </p:txBody>
        </p:sp>
        <p:sp>
          <p:nvSpPr>
            <p:cNvPr id="585787" name="Rectangle 59"/>
            <p:cNvSpPr>
              <a:spLocks noChangeArrowheads="1"/>
            </p:cNvSpPr>
            <p:nvPr/>
          </p:nvSpPr>
          <p:spPr bwMode="auto">
            <a:xfrm>
              <a:off x="2223"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788" name="Rectangle 60"/>
            <p:cNvSpPr>
              <a:spLocks noChangeArrowheads="1"/>
            </p:cNvSpPr>
            <p:nvPr/>
          </p:nvSpPr>
          <p:spPr bwMode="auto">
            <a:xfrm>
              <a:off x="2334"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789" name="Line 61"/>
            <p:cNvSpPr>
              <a:spLocks noChangeShapeType="1"/>
            </p:cNvSpPr>
            <p:nvPr/>
          </p:nvSpPr>
          <p:spPr bwMode="auto">
            <a:xfrm flipV="1">
              <a:off x="2157" y="816"/>
              <a:ext cx="0" cy="192"/>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90" name="Line 62"/>
            <p:cNvSpPr>
              <a:spLocks noChangeShapeType="1"/>
            </p:cNvSpPr>
            <p:nvPr/>
          </p:nvSpPr>
          <p:spPr bwMode="auto">
            <a:xfrm flipV="1">
              <a:off x="2265" y="816"/>
              <a:ext cx="0" cy="19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91" name="Line 63"/>
            <p:cNvSpPr>
              <a:spLocks noChangeShapeType="1"/>
            </p:cNvSpPr>
            <p:nvPr/>
          </p:nvSpPr>
          <p:spPr bwMode="auto">
            <a:xfrm flipV="1">
              <a:off x="2376" y="816"/>
              <a:ext cx="0" cy="197"/>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4" name="Group 72"/>
          <p:cNvGrpSpPr>
            <a:grpSpLocks/>
          </p:cNvGrpSpPr>
          <p:nvPr/>
        </p:nvGrpSpPr>
        <p:grpSpPr bwMode="auto">
          <a:xfrm>
            <a:off x="4741863" y="1076325"/>
            <a:ext cx="442912" cy="493713"/>
            <a:chOff x="2673" y="678"/>
            <a:chExt cx="279" cy="311"/>
          </a:xfrm>
        </p:grpSpPr>
        <p:sp>
          <p:nvSpPr>
            <p:cNvPr id="585794" name="Rectangle 66"/>
            <p:cNvSpPr>
              <a:spLocks noChangeArrowheads="1"/>
            </p:cNvSpPr>
            <p:nvPr/>
          </p:nvSpPr>
          <p:spPr bwMode="auto">
            <a:xfrm>
              <a:off x="2673"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795" name="Rectangle 67"/>
            <p:cNvSpPr>
              <a:spLocks noChangeArrowheads="1"/>
            </p:cNvSpPr>
            <p:nvPr/>
          </p:nvSpPr>
          <p:spPr bwMode="auto">
            <a:xfrm>
              <a:off x="2769"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796" name="Rectangle 68"/>
            <p:cNvSpPr>
              <a:spLocks noChangeArrowheads="1"/>
            </p:cNvSpPr>
            <p:nvPr/>
          </p:nvSpPr>
          <p:spPr bwMode="auto">
            <a:xfrm>
              <a:off x="2871"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C</a:t>
              </a:r>
            </a:p>
          </p:txBody>
        </p:sp>
        <p:sp>
          <p:nvSpPr>
            <p:cNvPr id="585797" name="Line 69"/>
            <p:cNvSpPr>
              <a:spLocks noChangeShapeType="1"/>
            </p:cNvSpPr>
            <p:nvPr/>
          </p:nvSpPr>
          <p:spPr bwMode="auto">
            <a:xfrm flipV="1">
              <a:off x="2712" y="816"/>
              <a:ext cx="0" cy="17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98" name="Line 70"/>
            <p:cNvSpPr>
              <a:spLocks noChangeShapeType="1"/>
            </p:cNvSpPr>
            <p:nvPr/>
          </p:nvSpPr>
          <p:spPr bwMode="auto">
            <a:xfrm flipV="1">
              <a:off x="2811" y="816"/>
              <a:ext cx="0" cy="172"/>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799" name="Line 71"/>
            <p:cNvSpPr>
              <a:spLocks noChangeShapeType="1"/>
            </p:cNvSpPr>
            <p:nvPr/>
          </p:nvSpPr>
          <p:spPr bwMode="auto">
            <a:xfrm flipV="1">
              <a:off x="2913" y="816"/>
              <a:ext cx="0" cy="149"/>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5" name="Group 80"/>
          <p:cNvGrpSpPr>
            <a:grpSpLocks/>
          </p:cNvGrpSpPr>
          <p:nvPr/>
        </p:nvGrpSpPr>
        <p:grpSpPr bwMode="auto">
          <a:xfrm>
            <a:off x="5580063" y="1076325"/>
            <a:ext cx="442912" cy="493713"/>
            <a:chOff x="3201" y="678"/>
            <a:chExt cx="279" cy="311"/>
          </a:xfrm>
        </p:grpSpPr>
        <p:sp>
          <p:nvSpPr>
            <p:cNvPr id="585802" name="Rectangle 74"/>
            <p:cNvSpPr>
              <a:spLocks noChangeArrowheads="1"/>
            </p:cNvSpPr>
            <p:nvPr/>
          </p:nvSpPr>
          <p:spPr bwMode="auto">
            <a:xfrm>
              <a:off x="3201"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03" name="Rectangle 75"/>
            <p:cNvSpPr>
              <a:spLocks noChangeArrowheads="1"/>
            </p:cNvSpPr>
            <p:nvPr/>
          </p:nvSpPr>
          <p:spPr bwMode="auto">
            <a:xfrm>
              <a:off x="3303"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C</a:t>
              </a:r>
            </a:p>
          </p:txBody>
        </p:sp>
        <p:sp>
          <p:nvSpPr>
            <p:cNvPr id="585804" name="Rectangle 76"/>
            <p:cNvSpPr>
              <a:spLocks noChangeArrowheads="1"/>
            </p:cNvSpPr>
            <p:nvPr/>
          </p:nvSpPr>
          <p:spPr bwMode="auto">
            <a:xfrm>
              <a:off x="3399"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A</a:t>
              </a:r>
            </a:p>
          </p:txBody>
        </p:sp>
        <p:sp>
          <p:nvSpPr>
            <p:cNvPr id="585805" name="Line 77"/>
            <p:cNvSpPr>
              <a:spLocks noChangeShapeType="1"/>
            </p:cNvSpPr>
            <p:nvPr/>
          </p:nvSpPr>
          <p:spPr bwMode="auto">
            <a:xfrm flipV="1">
              <a:off x="3240" y="816"/>
              <a:ext cx="0" cy="17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06" name="Line 78"/>
            <p:cNvSpPr>
              <a:spLocks noChangeShapeType="1"/>
            </p:cNvSpPr>
            <p:nvPr/>
          </p:nvSpPr>
          <p:spPr bwMode="auto">
            <a:xfrm flipV="1">
              <a:off x="3345" y="816"/>
              <a:ext cx="0" cy="154"/>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07" name="Line 79"/>
            <p:cNvSpPr>
              <a:spLocks noChangeShapeType="1"/>
            </p:cNvSpPr>
            <p:nvPr/>
          </p:nvSpPr>
          <p:spPr bwMode="auto">
            <a:xfrm flipV="1">
              <a:off x="3441" y="816"/>
              <a:ext cx="0" cy="13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6" name="Group 88"/>
          <p:cNvGrpSpPr>
            <a:grpSpLocks/>
          </p:cNvGrpSpPr>
          <p:nvPr/>
        </p:nvGrpSpPr>
        <p:grpSpPr bwMode="auto">
          <a:xfrm>
            <a:off x="6456363" y="1076325"/>
            <a:ext cx="457200" cy="531813"/>
            <a:chOff x="3753" y="678"/>
            <a:chExt cx="288" cy="335"/>
          </a:xfrm>
        </p:grpSpPr>
        <p:sp>
          <p:nvSpPr>
            <p:cNvPr id="585810" name="Rectangle 82"/>
            <p:cNvSpPr>
              <a:spLocks noChangeArrowheads="1"/>
            </p:cNvSpPr>
            <p:nvPr/>
          </p:nvSpPr>
          <p:spPr bwMode="auto">
            <a:xfrm>
              <a:off x="3753"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811" name="Rectangle 83"/>
            <p:cNvSpPr>
              <a:spLocks noChangeArrowheads="1"/>
            </p:cNvSpPr>
            <p:nvPr/>
          </p:nvSpPr>
          <p:spPr bwMode="auto">
            <a:xfrm>
              <a:off x="3855"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812" name="Rectangle 84"/>
            <p:cNvSpPr>
              <a:spLocks noChangeArrowheads="1"/>
            </p:cNvSpPr>
            <p:nvPr/>
          </p:nvSpPr>
          <p:spPr bwMode="auto">
            <a:xfrm>
              <a:off x="3960"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13" name="Line 85"/>
            <p:cNvSpPr>
              <a:spLocks noChangeShapeType="1"/>
            </p:cNvSpPr>
            <p:nvPr/>
          </p:nvSpPr>
          <p:spPr bwMode="auto">
            <a:xfrm flipV="1">
              <a:off x="3792" y="816"/>
              <a:ext cx="0" cy="197"/>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14" name="Line 86"/>
            <p:cNvSpPr>
              <a:spLocks noChangeShapeType="1"/>
            </p:cNvSpPr>
            <p:nvPr/>
          </p:nvSpPr>
          <p:spPr bwMode="auto">
            <a:xfrm flipV="1">
              <a:off x="3897" y="816"/>
              <a:ext cx="0" cy="194"/>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15" name="Line 87"/>
            <p:cNvSpPr>
              <a:spLocks noChangeShapeType="1"/>
            </p:cNvSpPr>
            <p:nvPr/>
          </p:nvSpPr>
          <p:spPr bwMode="auto">
            <a:xfrm flipV="1">
              <a:off x="4002" y="816"/>
              <a:ext cx="0" cy="162"/>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7" name="Group 162"/>
          <p:cNvGrpSpPr>
            <a:grpSpLocks/>
          </p:cNvGrpSpPr>
          <p:nvPr/>
        </p:nvGrpSpPr>
        <p:grpSpPr bwMode="auto">
          <a:xfrm>
            <a:off x="7323138" y="1076325"/>
            <a:ext cx="457200" cy="506413"/>
            <a:chOff x="4299" y="678"/>
            <a:chExt cx="288" cy="319"/>
          </a:xfrm>
        </p:grpSpPr>
        <p:sp>
          <p:nvSpPr>
            <p:cNvPr id="585818" name="Rectangle 90"/>
            <p:cNvSpPr>
              <a:spLocks noChangeArrowheads="1"/>
            </p:cNvSpPr>
            <p:nvPr/>
          </p:nvSpPr>
          <p:spPr bwMode="auto">
            <a:xfrm>
              <a:off x="4299"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19" name="Rectangle 91"/>
            <p:cNvSpPr>
              <a:spLocks noChangeArrowheads="1"/>
            </p:cNvSpPr>
            <p:nvPr/>
          </p:nvSpPr>
          <p:spPr bwMode="auto">
            <a:xfrm>
              <a:off x="4401"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A</a:t>
              </a:r>
            </a:p>
          </p:txBody>
        </p:sp>
        <p:sp>
          <p:nvSpPr>
            <p:cNvPr id="585820" name="Rectangle 92"/>
            <p:cNvSpPr>
              <a:spLocks noChangeArrowheads="1"/>
            </p:cNvSpPr>
            <p:nvPr/>
          </p:nvSpPr>
          <p:spPr bwMode="auto">
            <a:xfrm>
              <a:off x="4506" y="678"/>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A</a:t>
              </a:r>
            </a:p>
          </p:txBody>
        </p:sp>
        <p:sp>
          <p:nvSpPr>
            <p:cNvPr id="585821" name="Line 93"/>
            <p:cNvSpPr>
              <a:spLocks noChangeShapeType="1"/>
            </p:cNvSpPr>
            <p:nvPr/>
          </p:nvSpPr>
          <p:spPr bwMode="auto">
            <a:xfrm flipV="1">
              <a:off x="4338" y="816"/>
              <a:ext cx="0" cy="181"/>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22" name="Line 94"/>
            <p:cNvSpPr>
              <a:spLocks noChangeShapeType="1"/>
            </p:cNvSpPr>
            <p:nvPr/>
          </p:nvSpPr>
          <p:spPr bwMode="auto">
            <a:xfrm flipV="1">
              <a:off x="4443" y="816"/>
              <a:ext cx="0" cy="13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23" name="Line 95"/>
            <p:cNvSpPr>
              <a:spLocks noChangeShapeType="1"/>
            </p:cNvSpPr>
            <p:nvPr/>
          </p:nvSpPr>
          <p:spPr bwMode="auto">
            <a:xfrm flipV="1">
              <a:off x="4548" y="816"/>
              <a:ext cx="0" cy="13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8" name="Group 97"/>
          <p:cNvGrpSpPr>
            <a:grpSpLocks/>
          </p:cNvGrpSpPr>
          <p:nvPr/>
        </p:nvGrpSpPr>
        <p:grpSpPr bwMode="auto">
          <a:xfrm>
            <a:off x="2112963" y="4062413"/>
            <a:ext cx="490537" cy="525462"/>
            <a:chOff x="1017" y="678"/>
            <a:chExt cx="309" cy="331"/>
          </a:xfrm>
        </p:grpSpPr>
        <p:sp>
          <p:nvSpPr>
            <p:cNvPr id="585826" name="Rectangle 98"/>
            <p:cNvSpPr>
              <a:spLocks noChangeArrowheads="1"/>
            </p:cNvSpPr>
            <p:nvPr/>
          </p:nvSpPr>
          <p:spPr bwMode="auto">
            <a:xfrm>
              <a:off x="1017" y="678"/>
              <a:ext cx="81" cy="134"/>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A</a:t>
              </a:r>
            </a:p>
          </p:txBody>
        </p:sp>
        <p:sp>
          <p:nvSpPr>
            <p:cNvPr id="585827" name="Rectangle 99"/>
            <p:cNvSpPr>
              <a:spLocks noChangeArrowheads="1"/>
            </p:cNvSpPr>
            <p:nvPr/>
          </p:nvSpPr>
          <p:spPr bwMode="auto">
            <a:xfrm>
              <a:off x="1128" y="678"/>
              <a:ext cx="81" cy="134"/>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U</a:t>
              </a:r>
            </a:p>
          </p:txBody>
        </p:sp>
        <p:sp>
          <p:nvSpPr>
            <p:cNvPr id="585828" name="Rectangle 100"/>
            <p:cNvSpPr>
              <a:spLocks noChangeArrowheads="1"/>
            </p:cNvSpPr>
            <p:nvPr/>
          </p:nvSpPr>
          <p:spPr bwMode="auto">
            <a:xfrm>
              <a:off x="1239" y="678"/>
              <a:ext cx="87" cy="134"/>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G</a:t>
              </a:r>
            </a:p>
          </p:txBody>
        </p:sp>
        <p:sp>
          <p:nvSpPr>
            <p:cNvPr id="585829" name="Line 101"/>
            <p:cNvSpPr>
              <a:spLocks noChangeShapeType="1"/>
            </p:cNvSpPr>
            <p:nvPr/>
          </p:nvSpPr>
          <p:spPr bwMode="auto">
            <a:xfrm flipV="1">
              <a:off x="1056" y="816"/>
              <a:ext cx="0" cy="131"/>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30" name="Line 102"/>
            <p:cNvSpPr>
              <a:spLocks noChangeShapeType="1"/>
            </p:cNvSpPr>
            <p:nvPr/>
          </p:nvSpPr>
          <p:spPr bwMode="auto">
            <a:xfrm flipV="1">
              <a:off x="1170" y="816"/>
              <a:ext cx="0" cy="19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31" name="Line 103"/>
            <p:cNvSpPr>
              <a:spLocks noChangeShapeType="1"/>
            </p:cNvSpPr>
            <p:nvPr/>
          </p:nvSpPr>
          <p:spPr bwMode="auto">
            <a:xfrm flipV="1">
              <a:off x="1281" y="816"/>
              <a:ext cx="0" cy="16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sp>
        <p:nvSpPr>
          <p:cNvPr id="585832" name="Rectangle 104"/>
          <p:cNvSpPr>
            <a:spLocks noChangeArrowheads="1"/>
          </p:cNvSpPr>
          <p:nvPr/>
        </p:nvSpPr>
        <p:spPr bwMode="auto">
          <a:xfrm>
            <a:off x="2984500" y="4062413"/>
            <a:ext cx="128588" cy="212725"/>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A</a:t>
            </a:r>
          </a:p>
        </p:txBody>
      </p:sp>
      <p:sp>
        <p:nvSpPr>
          <p:cNvPr id="585833" name="Rectangle 105"/>
          <p:cNvSpPr>
            <a:spLocks noChangeArrowheads="1"/>
          </p:cNvSpPr>
          <p:nvPr/>
        </p:nvSpPr>
        <p:spPr bwMode="auto">
          <a:xfrm>
            <a:off x="3141663" y="4062413"/>
            <a:ext cx="128587" cy="212725"/>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A</a:t>
            </a:r>
          </a:p>
        </p:txBody>
      </p:sp>
      <p:sp>
        <p:nvSpPr>
          <p:cNvPr id="585834" name="Rectangle 106"/>
          <p:cNvSpPr>
            <a:spLocks noChangeArrowheads="1"/>
          </p:cNvSpPr>
          <p:nvPr/>
        </p:nvSpPr>
        <p:spPr bwMode="auto">
          <a:xfrm>
            <a:off x="3286125" y="4062413"/>
            <a:ext cx="138113" cy="212725"/>
          </a:xfrm>
          <a:prstGeom prst="rect">
            <a:avLst/>
          </a:prstGeom>
          <a:noFill/>
          <a:ln w="25400">
            <a:noFill/>
            <a:miter lim="800000"/>
            <a:headEnd/>
            <a:tailEnd type="none" w="sm" len="sm"/>
          </a:ln>
          <a:effectLst/>
        </p:spPr>
        <p:txBody>
          <a:bodyPr wrap="none" lIns="0" tIns="0" rIns="0" bIns="0">
            <a:spAutoFit/>
          </a:bodyPr>
          <a:lstStyle/>
          <a:p>
            <a:r>
              <a:rPr lang="en-US" sz="1400">
                <a:solidFill>
                  <a:schemeClr val="bg1"/>
                </a:solidFill>
              </a:rPr>
              <a:t>G</a:t>
            </a:r>
          </a:p>
        </p:txBody>
      </p:sp>
      <p:sp>
        <p:nvSpPr>
          <p:cNvPr id="585835" name="Line 107"/>
          <p:cNvSpPr>
            <a:spLocks noChangeShapeType="1"/>
          </p:cNvSpPr>
          <p:nvPr/>
        </p:nvSpPr>
        <p:spPr bwMode="auto">
          <a:xfrm flipV="1">
            <a:off x="3046413" y="4281488"/>
            <a:ext cx="0" cy="207962"/>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36" name="Line 108"/>
          <p:cNvSpPr>
            <a:spLocks noChangeShapeType="1"/>
          </p:cNvSpPr>
          <p:nvPr/>
        </p:nvSpPr>
        <p:spPr bwMode="auto">
          <a:xfrm flipV="1">
            <a:off x="3208338" y="4281488"/>
            <a:ext cx="0" cy="20955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37" name="Line 109"/>
          <p:cNvSpPr>
            <a:spLocks noChangeShapeType="1"/>
          </p:cNvSpPr>
          <p:nvPr/>
        </p:nvSpPr>
        <p:spPr bwMode="auto">
          <a:xfrm flipV="1">
            <a:off x="3352800" y="4281488"/>
            <a:ext cx="0" cy="257175"/>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nvGrpSpPr>
          <p:cNvPr id="9" name="Group 144"/>
          <p:cNvGrpSpPr>
            <a:grpSpLocks/>
          </p:cNvGrpSpPr>
          <p:nvPr/>
        </p:nvGrpSpPr>
        <p:grpSpPr bwMode="auto">
          <a:xfrm>
            <a:off x="3854450" y="4062413"/>
            <a:ext cx="461963" cy="525462"/>
            <a:chOff x="2114" y="2559"/>
            <a:chExt cx="291" cy="331"/>
          </a:xfrm>
        </p:grpSpPr>
        <p:sp>
          <p:nvSpPr>
            <p:cNvPr id="585839" name="Rectangle 111"/>
            <p:cNvSpPr>
              <a:spLocks noChangeArrowheads="1"/>
            </p:cNvSpPr>
            <p:nvPr/>
          </p:nvSpPr>
          <p:spPr bwMode="auto">
            <a:xfrm>
              <a:off x="2114"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840" name="Rectangle 112"/>
            <p:cNvSpPr>
              <a:spLocks noChangeArrowheads="1"/>
            </p:cNvSpPr>
            <p:nvPr/>
          </p:nvSpPr>
          <p:spPr bwMode="auto">
            <a:xfrm>
              <a:off x="2217"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841" name="Rectangle 113"/>
            <p:cNvSpPr>
              <a:spLocks noChangeArrowheads="1"/>
            </p:cNvSpPr>
            <p:nvPr/>
          </p:nvSpPr>
          <p:spPr bwMode="auto">
            <a:xfrm>
              <a:off x="2324"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42" name="Line 114"/>
            <p:cNvSpPr>
              <a:spLocks noChangeShapeType="1"/>
            </p:cNvSpPr>
            <p:nvPr/>
          </p:nvSpPr>
          <p:spPr bwMode="auto">
            <a:xfrm flipV="1">
              <a:off x="2153" y="2697"/>
              <a:ext cx="0" cy="192"/>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43" name="Line 115"/>
            <p:cNvSpPr>
              <a:spLocks noChangeShapeType="1"/>
            </p:cNvSpPr>
            <p:nvPr/>
          </p:nvSpPr>
          <p:spPr bwMode="auto">
            <a:xfrm flipV="1">
              <a:off x="2259" y="2697"/>
              <a:ext cx="0" cy="19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44" name="Line 116"/>
            <p:cNvSpPr>
              <a:spLocks noChangeShapeType="1"/>
            </p:cNvSpPr>
            <p:nvPr/>
          </p:nvSpPr>
          <p:spPr bwMode="auto">
            <a:xfrm flipV="1">
              <a:off x="2366" y="2697"/>
              <a:ext cx="0" cy="16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10" name="Group 148"/>
          <p:cNvGrpSpPr>
            <a:grpSpLocks/>
          </p:cNvGrpSpPr>
          <p:nvPr/>
        </p:nvGrpSpPr>
        <p:grpSpPr bwMode="auto">
          <a:xfrm>
            <a:off x="4716463" y="4062413"/>
            <a:ext cx="439737" cy="493712"/>
            <a:chOff x="2657" y="2559"/>
            <a:chExt cx="277" cy="311"/>
          </a:xfrm>
        </p:grpSpPr>
        <p:sp>
          <p:nvSpPr>
            <p:cNvPr id="585846" name="Rectangle 118"/>
            <p:cNvSpPr>
              <a:spLocks noChangeArrowheads="1"/>
            </p:cNvSpPr>
            <p:nvPr/>
          </p:nvSpPr>
          <p:spPr bwMode="auto">
            <a:xfrm>
              <a:off x="2657"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47" name="Rectangle 119"/>
            <p:cNvSpPr>
              <a:spLocks noChangeArrowheads="1"/>
            </p:cNvSpPr>
            <p:nvPr/>
          </p:nvSpPr>
          <p:spPr bwMode="auto">
            <a:xfrm>
              <a:off x="2757"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C</a:t>
              </a:r>
            </a:p>
          </p:txBody>
        </p:sp>
        <p:sp>
          <p:nvSpPr>
            <p:cNvPr id="585848" name="Rectangle 120"/>
            <p:cNvSpPr>
              <a:spLocks noChangeArrowheads="1"/>
            </p:cNvSpPr>
            <p:nvPr/>
          </p:nvSpPr>
          <p:spPr bwMode="auto">
            <a:xfrm>
              <a:off x="2853"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49" name="Line 121"/>
            <p:cNvSpPr>
              <a:spLocks noChangeShapeType="1"/>
            </p:cNvSpPr>
            <p:nvPr/>
          </p:nvSpPr>
          <p:spPr bwMode="auto">
            <a:xfrm flipV="1">
              <a:off x="2700" y="2697"/>
              <a:ext cx="0" cy="173"/>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50" name="Line 122"/>
            <p:cNvSpPr>
              <a:spLocks noChangeShapeType="1"/>
            </p:cNvSpPr>
            <p:nvPr/>
          </p:nvSpPr>
          <p:spPr bwMode="auto">
            <a:xfrm flipV="1">
              <a:off x="2799" y="2697"/>
              <a:ext cx="0" cy="146"/>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51" name="Line 123"/>
            <p:cNvSpPr>
              <a:spLocks noChangeShapeType="1"/>
            </p:cNvSpPr>
            <p:nvPr/>
          </p:nvSpPr>
          <p:spPr bwMode="auto">
            <a:xfrm flipV="1">
              <a:off x="2895" y="2697"/>
              <a:ext cx="0" cy="149"/>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11" name="Group 149"/>
          <p:cNvGrpSpPr>
            <a:grpSpLocks/>
          </p:cNvGrpSpPr>
          <p:nvPr/>
        </p:nvGrpSpPr>
        <p:grpSpPr bwMode="auto">
          <a:xfrm>
            <a:off x="5589588" y="4062413"/>
            <a:ext cx="427037" cy="519112"/>
            <a:chOff x="3207" y="2559"/>
            <a:chExt cx="269" cy="327"/>
          </a:xfrm>
        </p:grpSpPr>
        <p:sp>
          <p:nvSpPr>
            <p:cNvPr id="585853" name="Rectangle 125"/>
            <p:cNvSpPr>
              <a:spLocks noChangeArrowheads="1"/>
            </p:cNvSpPr>
            <p:nvPr/>
          </p:nvSpPr>
          <p:spPr bwMode="auto">
            <a:xfrm>
              <a:off x="3207"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C</a:t>
              </a:r>
            </a:p>
          </p:txBody>
        </p:sp>
        <p:sp>
          <p:nvSpPr>
            <p:cNvPr id="585854" name="Rectangle 126"/>
            <p:cNvSpPr>
              <a:spLocks noChangeArrowheads="1"/>
            </p:cNvSpPr>
            <p:nvPr/>
          </p:nvSpPr>
          <p:spPr bwMode="auto">
            <a:xfrm>
              <a:off x="3303"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A</a:t>
              </a:r>
            </a:p>
          </p:txBody>
        </p:sp>
        <p:sp>
          <p:nvSpPr>
            <p:cNvPr id="585855" name="Rectangle 127"/>
            <p:cNvSpPr>
              <a:spLocks noChangeArrowheads="1"/>
            </p:cNvSpPr>
            <p:nvPr/>
          </p:nvSpPr>
          <p:spPr bwMode="auto">
            <a:xfrm>
              <a:off x="3395"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856" name="Line 128"/>
            <p:cNvSpPr>
              <a:spLocks noChangeShapeType="1"/>
            </p:cNvSpPr>
            <p:nvPr/>
          </p:nvSpPr>
          <p:spPr bwMode="auto">
            <a:xfrm flipV="1">
              <a:off x="3250" y="2697"/>
              <a:ext cx="0" cy="147"/>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57" name="Line 129"/>
            <p:cNvSpPr>
              <a:spLocks noChangeShapeType="1"/>
            </p:cNvSpPr>
            <p:nvPr/>
          </p:nvSpPr>
          <p:spPr bwMode="auto">
            <a:xfrm flipV="1">
              <a:off x="3345" y="2697"/>
              <a:ext cx="0" cy="128"/>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58" name="Line 130"/>
            <p:cNvSpPr>
              <a:spLocks noChangeShapeType="1"/>
            </p:cNvSpPr>
            <p:nvPr/>
          </p:nvSpPr>
          <p:spPr bwMode="auto">
            <a:xfrm flipV="1">
              <a:off x="3437" y="2697"/>
              <a:ext cx="0" cy="189"/>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grpSp>
        <p:nvGrpSpPr>
          <p:cNvPr id="12" name="Group 150"/>
          <p:cNvGrpSpPr>
            <a:grpSpLocks/>
          </p:cNvGrpSpPr>
          <p:nvPr/>
        </p:nvGrpSpPr>
        <p:grpSpPr bwMode="auto">
          <a:xfrm>
            <a:off x="6456363" y="4062413"/>
            <a:ext cx="457200" cy="531812"/>
            <a:chOff x="3753" y="2559"/>
            <a:chExt cx="288" cy="335"/>
          </a:xfrm>
        </p:grpSpPr>
        <p:sp>
          <p:nvSpPr>
            <p:cNvPr id="585860" name="Rectangle 132"/>
            <p:cNvSpPr>
              <a:spLocks noChangeArrowheads="1"/>
            </p:cNvSpPr>
            <p:nvPr/>
          </p:nvSpPr>
          <p:spPr bwMode="auto">
            <a:xfrm>
              <a:off x="3753"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861" name="Rectangle 133"/>
            <p:cNvSpPr>
              <a:spLocks noChangeArrowheads="1"/>
            </p:cNvSpPr>
            <p:nvPr/>
          </p:nvSpPr>
          <p:spPr bwMode="auto">
            <a:xfrm>
              <a:off x="3853"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62" name="Rectangle 134"/>
            <p:cNvSpPr>
              <a:spLocks noChangeArrowheads="1"/>
            </p:cNvSpPr>
            <p:nvPr/>
          </p:nvSpPr>
          <p:spPr bwMode="auto">
            <a:xfrm>
              <a:off x="3960" y="2559"/>
              <a:ext cx="81" cy="134"/>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G</a:t>
              </a:r>
            </a:p>
          </p:txBody>
        </p:sp>
        <p:sp>
          <p:nvSpPr>
            <p:cNvPr id="585863" name="Line 135"/>
            <p:cNvSpPr>
              <a:spLocks noChangeShapeType="1"/>
            </p:cNvSpPr>
            <p:nvPr/>
          </p:nvSpPr>
          <p:spPr bwMode="auto">
            <a:xfrm flipV="1">
              <a:off x="3794" y="2697"/>
              <a:ext cx="0" cy="197"/>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64" name="Line 136"/>
            <p:cNvSpPr>
              <a:spLocks noChangeShapeType="1"/>
            </p:cNvSpPr>
            <p:nvPr/>
          </p:nvSpPr>
          <p:spPr bwMode="auto">
            <a:xfrm flipV="1">
              <a:off x="3895" y="2697"/>
              <a:ext cx="0" cy="17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65" name="Line 137"/>
            <p:cNvSpPr>
              <a:spLocks noChangeShapeType="1"/>
            </p:cNvSpPr>
            <p:nvPr/>
          </p:nvSpPr>
          <p:spPr bwMode="auto">
            <a:xfrm flipV="1">
              <a:off x="4002" y="2697"/>
              <a:ext cx="0" cy="174"/>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grpSp>
      <p:sp>
        <p:nvSpPr>
          <p:cNvPr id="585866" name="Rectangle 138"/>
          <p:cNvSpPr>
            <a:spLocks noChangeArrowheads="1"/>
          </p:cNvSpPr>
          <p:nvPr/>
        </p:nvSpPr>
        <p:spPr bwMode="auto">
          <a:xfrm>
            <a:off x="7316788" y="4062413"/>
            <a:ext cx="128587" cy="212725"/>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A</a:t>
            </a:r>
          </a:p>
        </p:txBody>
      </p:sp>
      <p:sp>
        <p:nvSpPr>
          <p:cNvPr id="585867" name="Rectangle 139"/>
          <p:cNvSpPr>
            <a:spLocks noChangeArrowheads="1"/>
          </p:cNvSpPr>
          <p:nvPr/>
        </p:nvSpPr>
        <p:spPr bwMode="auto">
          <a:xfrm>
            <a:off x="7488238" y="4062413"/>
            <a:ext cx="128587" cy="212725"/>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A</a:t>
            </a:r>
          </a:p>
        </p:txBody>
      </p:sp>
      <p:sp>
        <p:nvSpPr>
          <p:cNvPr id="585869" name="Line 141"/>
          <p:cNvSpPr>
            <a:spLocks noChangeShapeType="1"/>
          </p:cNvSpPr>
          <p:nvPr/>
        </p:nvSpPr>
        <p:spPr bwMode="auto">
          <a:xfrm flipV="1">
            <a:off x="7385050" y="4281488"/>
            <a:ext cx="0" cy="198437"/>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70" name="Line 142"/>
          <p:cNvSpPr>
            <a:spLocks noChangeShapeType="1"/>
          </p:cNvSpPr>
          <p:nvPr/>
        </p:nvSpPr>
        <p:spPr bwMode="auto">
          <a:xfrm flipV="1">
            <a:off x="7558088" y="4281488"/>
            <a:ext cx="0" cy="206375"/>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79" name="Rectangle 151"/>
          <p:cNvSpPr>
            <a:spLocks noChangeArrowheads="1"/>
          </p:cNvSpPr>
          <p:nvPr/>
        </p:nvSpPr>
        <p:spPr bwMode="auto">
          <a:xfrm>
            <a:off x="3792538" y="3467100"/>
            <a:ext cx="128587" cy="212725"/>
          </a:xfrm>
          <a:prstGeom prst="rect">
            <a:avLst/>
          </a:prstGeom>
          <a:noFill/>
          <a:ln w="25400">
            <a:noFill/>
            <a:miter lim="800000"/>
            <a:headEnd/>
            <a:tailEnd type="none" w="sm" len="sm"/>
          </a:ln>
          <a:effectLst/>
        </p:spPr>
        <p:txBody>
          <a:bodyPr lIns="0" tIns="0" rIns="0" bIns="0">
            <a:spAutoFit/>
          </a:bodyPr>
          <a:lstStyle/>
          <a:p>
            <a:r>
              <a:rPr lang="en-US" sz="1400">
                <a:solidFill>
                  <a:schemeClr val="bg1"/>
                </a:solidFill>
              </a:rPr>
              <a:t>U</a:t>
            </a:r>
          </a:p>
        </p:txBody>
      </p:sp>
      <p:sp>
        <p:nvSpPr>
          <p:cNvPr id="585881" name="Line 153"/>
          <p:cNvSpPr>
            <a:spLocks noChangeShapeType="1"/>
          </p:cNvSpPr>
          <p:nvPr/>
        </p:nvSpPr>
        <p:spPr bwMode="auto">
          <a:xfrm flipH="1">
            <a:off x="3965575" y="3581400"/>
            <a:ext cx="336550" cy="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88" name="Freeform 160"/>
          <p:cNvSpPr>
            <a:spLocks/>
          </p:cNvSpPr>
          <p:nvPr/>
        </p:nvSpPr>
        <p:spPr bwMode="auto">
          <a:xfrm>
            <a:off x="4170363" y="3727450"/>
            <a:ext cx="119062" cy="1016000"/>
          </a:xfrm>
          <a:custGeom>
            <a:avLst/>
            <a:gdLst/>
            <a:ahLst/>
            <a:cxnLst>
              <a:cxn ang="0">
                <a:pos x="0" y="627"/>
              </a:cxn>
              <a:cxn ang="0">
                <a:pos x="0" y="195"/>
              </a:cxn>
              <a:cxn ang="0">
                <a:pos x="75" y="0"/>
              </a:cxn>
            </a:cxnLst>
            <a:rect l="0" t="0" r="r" b="b"/>
            <a:pathLst>
              <a:path w="75" h="627">
                <a:moveTo>
                  <a:pt x="0" y="627"/>
                </a:moveTo>
                <a:lnTo>
                  <a:pt x="0" y="195"/>
                </a:lnTo>
                <a:lnTo>
                  <a:pt x="75" y="0"/>
                </a:lnTo>
              </a:path>
            </a:pathLst>
          </a:custGeom>
          <a:noFill/>
          <a:ln w="25400" cap="flat" cmpd="sng">
            <a:solidFill>
              <a:srgbClr val="FDCC0F"/>
            </a:solidFill>
            <a:prstDash val="solid"/>
            <a:round/>
            <a:headEnd type="none" w="med" len="med"/>
            <a:tailEnd type="triangle" w="sm" len="sm"/>
          </a:ln>
          <a:effectLst/>
        </p:spPr>
        <p:txBody>
          <a:bodyPr lIns="0" tIns="0" rIns="0" bIns="0" anchor="ctr">
            <a:spAutoFit/>
          </a:bodyPr>
          <a:lstStyle/>
          <a:p>
            <a:endParaRPr lang="en-US"/>
          </a:p>
        </p:txBody>
      </p:sp>
      <p:sp>
        <p:nvSpPr>
          <p:cNvPr id="585891" name="Line 163"/>
          <p:cNvSpPr>
            <a:spLocks noChangeShapeType="1"/>
          </p:cNvSpPr>
          <p:nvPr/>
        </p:nvSpPr>
        <p:spPr bwMode="auto">
          <a:xfrm flipH="1">
            <a:off x="4667250" y="3875088"/>
            <a:ext cx="762000" cy="0"/>
          </a:xfrm>
          <a:prstGeom prst="line">
            <a:avLst/>
          </a:prstGeom>
          <a:noFill/>
          <a:ln w="25400">
            <a:solidFill>
              <a:srgbClr val="FF0000"/>
            </a:solidFill>
            <a:round/>
            <a:headEnd/>
            <a:tailEnd type="triangle" w="sm" len="sm"/>
          </a:ln>
          <a:effectLst/>
        </p:spPr>
        <p:txBody>
          <a:bodyPr lIns="0" tIns="0" rIns="0" bIns="0" anchor="ctr">
            <a:spAutoFit/>
          </a:bodyPr>
          <a:lstStyle/>
          <a:p>
            <a:endParaRPr lang="en-US"/>
          </a:p>
        </p:txBody>
      </p:sp>
      <p:sp>
        <p:nvSpPr>
          <p:cNvPr id="585892" name="Line 164"/>
          <p:cNvSpPr>
            <a:spLocks noChangeShapeType="1"/>
          </p:cNvSpPr>
          <p:nvPr/>
        </p:nvSpPr>
        <p:spPr bwMode="auto">
          <a:xfrm flipH="1">
            <a:off x="1679575" y="1828800"/>
            <a:ext cx="381000" cy="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93" name="Line 165"/>
          <p:cNvSpPr>
            <a:spLocks noChangeShapeType="1"/>
          </p:cNvSpPr>
          <p:nvPr/>
        </p:nvSpPr>
        <p:spPr bwMode="auto">
          <a:xfrm flipH="1">
            <a:off x="1679575" y="4810125"/>
            <a:ext cx="381000" cy="0"/>
          </a:xfrm>
          <a:prstGeom prst="line">
            <a:avLst/>
          </a:prstGeom>
          <a:noFill/>
          <a:ln w="25400">
            <a:solidFill>
              <a:schemeClr val="bg1"/>
            </a:solidFill>
            <a:round/>
            <a:headEnd/>
            <a:tailEnd type="none" w="sm" len="sm"/>
          </a:ln>
          <a:effectLst/>
        </p:spPr>
        <p:txBody>
          <a:bodyPr wrap="none" lIns="0" tIns="0" rIns="0" bIns="0" anchor="ctr">
            <a:spAutoFit/>
          </a:bodyPr>
          <a:lstStyle/>
          <a:p>
            <a:endParaRPr lang="en-US"/>
          </a:p>
        </p:txBody>
      </p:sp>
      <p:sp>
        <p:nvSpPr>
          <p:cNvPr id="585894" name="Line 166"/>
          <p:cNvSpPr>
            <a:spLocks noChangeShapeType="1"/>
          </p:cNvSpPr>
          <p:nvPr/>
        </p:nvSpPr>
        <p:spPr bwMode="auto">
          <a:xfrm flipH="1">
            <a:off x="1679575" y="2514600"/>
            <a:ext cx="558800" cy="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
        <p:nvSpPr>
          <p:cNvPr id="585895" name="Line 167"/>
          <p:cNvSpPr>
            <a:spLocks noChangeShapeType="1"/>
          </p:cNvSpPr>
          <p:nvPr/>
        </p:nvSpPr>
        <p:spPr bwMode="auto">
          <a:xfrm flipH="1">
            <a:off x="1679575" y="5499100"/>
            <a:ext cx="558800" cy="0"/>
          </a:xfrm>
          <a:prstGeom prst="line">
            <a:avLst/>
          </a:prstGeom>
          <a:noFill/>
          <a:ln w="25400">
            <a:solidFill>
              <a:schemeClr val="bg1"/>
            </a:solidFill>
            <a:round/>
            <a:headEnd/>
            <a:tailEnd type="none" w="sm" len="sm"/>
          </a:ln>
          <a:effectLst/>
        </p:spPr>
        <p:txBody>
          <a:bodyPr lIns="0" tIns="0" rIns="0" bIns="0" anchor="ctr">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Translocation</a:t>
            </a:r>
            <a:endParaRPr lang="en-US" dirty="0"/>
          </a:p>
        </p:txBody>
      </p:sp>
      <p:sp>
        <p:nvSpPr>
          <p:cNvPr id="3" name="Content Placeholder 2"/>
          <p:cNvSpPr>
            <a:spLocks noGrp="1"/>
          </p:cNvSpPr>
          <p:nvPr>
            <p:ph idx="1"/>
          </p:nvPr>
        </p:nvSpPr>
        <p:spPr/>
        <p:txBody>
          <a:bodyPr/>
          <a:lstStyle/>
          <a:p>
            <a:r>
              <a:rPr lang="en-US" dirty="0" smtClean="0"/>
              <a:t>Transfer of a fragment of DNA from one site in the genome to another location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 	</a:t>
            </a:r>
            <a:endParaRPr lang="en-US" dirty="0"/>
          </a:p>
        </p:txBody>
      </p:sp>
      <p:sp>
        <p:nvSpPr>
          <p:cNvPr id="3" name="Content Placeholder 2"/>
          <p:cNvSpPr>
            <a:spLocks noGrp="1"/>
          </p:cNvSpPr>
          <p:nvPr>
            <p:ph idx="1"/>
          </p:nvPr>
        </p:nvSpPr>
        <p:spPr/>
        <p:txBody>
          <a:bodyPr/>
          <a:lstStyle/>
          <a:p>
            <a:r>
              <a:rPr lang="en-US" dirty="0" smtClean="0"/>
              <a:t>Reversal of a segment of DNA within a chromosome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482600"/>
          </a:xfrm>
          <a:prstGeom prst="rect">
            <a:avLst/>
          </a:prstGeom>
          <a:solidFill>
            <a:srgbClr val="FF9900"/>
          </a:solidFill>
          <a:ln w="25400">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latin typeface="Copperplate Gothic Bold" pitchFamily="34" charset="0"/>
              </a:rPr>
              <a:t>Protein Synthesis</a:t>
            </a:r>
          </a:p>
        </p:txBody>
      </p:sp>
      <p:pic>
        <p:nvPicPr>
          <p:cNvPr id="6147" name="Picture 3"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238"/>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0438"/>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29200"/>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6152" name="Text Box 8"/>
          <p:cNvSpPr txBox="1">
            <a:spLocks noChangeArrowheads="1"/>
          </p:cNvSpPr>
          <p:nvPr/>
        </p:nvSpPr>
        <p:spPr bwMode="auto">
          <a:xfrm>
            <a:off x="971550" y="549275"/>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endParaRPr lang="en-US" sz="2400" b="1"/>
          </a:p>
        </p:txBody>
      </p:sp>
      <p:pic>
        <p:nvPicPr>
          <p:cNvPr id="6153" name="Picture 10" descr="Mutation"/>
          <p:cNvPicPr>
            <a:picLocks noChangeAspect="1" noChangeArrowheads="1"/>
          </p:cNvPicPr>
          <p:nvPr/>
        </p:nvPicPr>
        <p:blipFill>
          <a:blip r:embed="rId3">
            <a:extLst>
              <a:ext uri="{28A0092B-C50C-407E-A947-70E740481C1C}">
                <a14:useLocalDpi xmlns:a14="http://schemas.microsoft.com/office/drawing/2010/main" val="0"/>
              </a:ext>
            </a:extLst>
          </a:blip>
          <a:srcRect b="20757"/>
          <a:stretch>
            <a:fillRect/>
          </a:stretch>
        </p:blipFill>
        <p:spPr bwMode="auto">
          <a:xfrm>
            <a:off x="1116013" y="620713"/>
            <a:ext cx="73453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1"/>
          <p:cNvSpPr txBox="1">
            <a:spLocks noChangeArrowheads="1"/>
          </p:cNvSpPr>
          <p:nvPr/>
        </p:nvSpPr>
        <p:spPr bwMode="auto">
          <a:xfrm>
            <a:off x="1476375" y="5589588"/>
            <a:ext cx="6983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Translocation: </a:t>
            </a:r>
            <a:r>
              <a:rPr lang="en-US" sz="2000" b="1">
                <a:solidFill>
                  <a:srgbClr val="00CC00"/>
                </a:solidFill>
              </a:rPr>
              <a:t>MAN</a:t>
            </a:r>
            <a:r>
              <a:rPr lang="en-US" sz="2000" b="1"/>
              <a:t> AS THE SAW THE DOG HIT….</a:t>
            </a:r>
          </a:p>
        </p:txBody>
      </p:sp>
    </p:spTree>
    <p:extLst>
      <p:ext uri="{BB962C8B-B14F-4D97-AF65-F5344CB8AC3E}">
        <p14:creationId xmlns:p14="http://schemas.microsoft.com/office/powerpoint/2010/main" val="2704325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3048000" y="838200"/>
            <a:ext cx="3427413" cy="457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NAhelixbackground"/>
          <p:cNvPicPr>
            <a:picLocks noChangeAspect="1" noChangeArrowheads="1"/>
          </p:cNvPicPr>
          <p:nvPr/>
        </p:nvPicPr>
        <p:blipFill>
          <a:blip r:embed="rId2" cstate="print">
            <a:lum bright="6000"/>
          </a:blip>
          <a:srcRect l="19167" r="25833"/>
          <a:stretch>
            <a:fillRect/>
          </a:stretch>
        </p:blipFill>
        <p:spPr bwMode="auto">
          <a:xfrm>
            <a:off x="0" y="0"/>
            <a:ext cx="5029200" cy="68580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5791200" y="2408238"/>
            <a:ext cx="2667000" cy="2849562"/>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r="17345"/>
          <a:stretch>
            <a:fillRect/>
          </a:stretch>
        </p:blipFill>
        <p:spPr bwMode="auto">
          <a:xfrm>
            <a:off x="1828800" y="1038225"/>
            <a:ext cx="3352800" cy="3228975"/>
          </a:xfrm>
          <a:prstGeom prst="rect">
            <a:avLst/>
          </a:prstGeom>
          <a:noFill/>
          <a:ln w="9525">
            <a:solidFill>
              <a:srgbClr val="FFFFFF"/>
            </a:solidFill>
            <a:miter lim="800000"/>
            <a:headEnd/>
            <a:tailEnd/>
          </a:ln>
          <a:effectLst>
            <a:outerShdw dist="107763" dir="2700000" algn="ctr" rotWithShape="0">
              <a:schemeClr val="tx1"/>
            </a:outerShdw>
          </a:effectLst>
        </p:spPr>
      </p:pic>
      <p:sp>
        <p:nvSpPr>
          <p:cNvPr id="25605" name="Text Box 5"/>
          <p:cNvSpPr txBox="1">
            <a:spLocks noChangeArrowheads="1"/>
          </p:cNvSpPr>
          <p:nvPr/>
        </p:nvSpPr>
        <p:spPr bwMode="auto">
          <a:xfrm>
            <a:off x="1676400" y="212725"/>
            <a:ext cx="7010400" cy="457200"/>
          </a:xfrm>
          <a:prstGeom prst="rect">
            <a:avLst/>
          </a:prstGeom>
          <a:noFill/>
          <a:ln w="9525">
            <a:noFill/>
            <a:miter lim="800000"/>
            <a:headEnd/>
            <a:tailEnd/>
          </a:ln>
        </p:spPr>
        <p:txBody>
          <a:bodyPr>
            <a:spAutoFit/>
          </a:bodyPr>
          <a:lstStyle/>
          <a:p>
            <a:pPr algn="ctr">
              <a:spcBef>
                <a:spcPct val="50000"/>
              </a:spcBef>
            </a:pPr>
            <a:r>
              <a:rPr lang="en-US" sz="2400" b="1" u="sng"/>
              <a:t>DNA Sequence Analysis: Cystic Fibrosis</a:t>
            </a:r>
          </a:p>
        </p:txBody>
      </p:sp>
      <p:sp>
        <p:nvSpPr>
          <p:cNvPr id="25606" name="Text Box 6"/>
          <p:cNvSpPr txBox="1">
            <a:spLocks noChangeArrowheads="1"/>
          </p:cNvSpPr>
          <p:nvPr/>
        </p:nvSpPr>
        <p:spPr bwMode="auto">
          <a:xfrm>
            <a:off x="5867400" y="822325"/>
            <a:ext cx="3048000" cy="1311275"/>
          </a:xfrm>
          <a:prstGeom prst="rect">
            <a:avLst/>
          </a:prstGeom>
          <a:noFill/>
          <a:ln w="9525">
            <a:noFill/>
            <a:miter lim="800000"/>
            <a:headEnd/>
            <a:tailEnd/>
          </a:ln>
        </p:spPr>
        <p:txBody>
          <a:bodyPr>
            <a:spAutoFit/>
          </a:bodyPr>
          <a:lstStyle/>
          <a:p>
            <a:r>
              <a:rPr lang="en-US" sz="2000"/>
              <a:t>The most common fatal autosomal recessive genetic disorder of Caucasian children</a:t>
            </a:r>
          </a:p>
        </p:txBody>
      </p:sp>
      <p:sp>
        <p:nvSpPr>
          <p:cNvPr id="25607" name="Text Box 7"/>
          <p:cNvSpPr txBox="1">
            <a:spLocks noChangeArrowheads="1"/>
          </p:cNvSpPr>
          <p:nvPr/>
        </p:nvSpPr>
        <p:spPr bwMode="auto">
          <a:xfrm>
            <a:off x="1676400" y="5470525"/>
            <a:ext cx="7162800" cy="1006475"/>
          </a:xfrm>
          <a:prstGeom prst="rect">
            <a:avLst/>
          </a:prstGeom>
          <a:noFill/>
          <a:ln w="9525">
            <a:noFill/>
            <a:miter lim="800000"/>
            <a:headEnd/>
            <a:tailEnd/>
          </a:ln>
        </p:spPr>
        <p:txBody>
          <a:bodyPr>
            <a:spAutoFit/>
          </a:bodyPr>
          <a:lstStyle/>
          <a:p>
            <a:pPr>
              <a:spcBef>
                <a:spcPct val="50000"/>
              </a:spcBef>
            </a:pPr>
            <a:r>
              <a:rPr lang="en-US" sz="2000" b="1"/>
              <a:t>Symptoms:</a:t>
            </a:r>
            <a:r>
              <a:rPr lang="en-US" sz="2000"/>
              <a:t> breathing difficulties, constant cough, excessive appetite with weight loss, salty skin, recurrent pneumonia, failure to thirve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NAhelixbackground"/>
          <p:cNvPicPr>
            <a:picLocks noChangeAspect="1" noChangeArrowheads="1"/>
          </p:cNvPicPr>
          <p:nvPr/>
        </p:nvPicPr>
        <p:blipFill>
          <a:blip r:embed="rId2" cstate="print">
            <a:lum bright="6000"/>
          </a:blip>
          <a:srcRect l="19167" r="25833"/>
          <a:stretch>
            <a:fillRect/>
          </a:stretch>
        </p:blipFill>
        <p:spPr bwMode="auto">
          <a:xfrm>
            <a:off x="0" y="0"/>
            <a:ext cx="5029200" cy="6858000"/>
          </a:xfrm>
          <a:prstGeom prst="rect">
            <a:avLst/>
          </a:prstGeom>
          <a:noFill/>
          <a:ln w="9525">
            <a:noFill/>
            <a:miter lim="800000"/>
            <a:headEnd/>
            <a:tailEnd/>
          </a:ln>
        </p:spPr>
      </p:pic>
      <p:sp>
        <p:nvSpPr>
          <p:cNvPr id="26627" name="Rectangle 3"/>
          <p:cNvSpPr>
            <a:spLocks noChangeArrowheads="1"/>
          </p:cNvSpPr>
          <p:nvPr/>
        </p:nvSpPr>
        <p:spPr bwMode="auto">
          <a:xfrm>
            <a:off x="4038600" y="228600"/>
            <a:ext cx="2000250" cy="393700"/>
          </a:xfrm>
          <a:prstGeom prst="rect">
            <a:avLst/>
          </a:prstGeom>
          <a:noFill/>
          <a:ln w="12700">
            <a:noFill/>
            <a:miter lim="800000"/>
            <a:headEnd/>
            <a:tailEnd/>
          </a:ln>
        </p:spPr>
        <p:txBody>
          <a:bodyPr wrap="none" lIns="90487" tIns="44450" rIns="90487" bIns="44450">
            <a:spAutoFit/>
          </a:bodyPr>
          <a:lstStyle/>
          <a:p>
            <a:pPr eaLnBrk="0" hangingPunct="0"/>
            <a:r>
              <a:rPr lang="en-US" sz="2000" b="1" u="sng"/>
              <a:t>Cystic Fibrosis</a:t>
            </a:r>
          </a:p>
        </p:txBody>
      </p:sp>
      <p:sp>
        <p:nvSpPr>
          <p:cNvPr id="26628" name="Rectangle 4"/>
          <p:cNvSpPr>
            <a:spLocks noChangeArrowheads="1"/>
          </p:cNvSpPr>
          <p:nvPr/>
        </p:nvSpPr>
        <p:spPr bwMode="auto">
          <a:xfrm>
            <a:off x="5562600" y="1066800"/>
            <a:ext cx="3276600" cy="2838450"/>
          </a:xfrm>
          <a:prstGeom prst="rect">
            <a:avLst/>
          </a:prstGeom>
          <a:noFill/>
          <a:ln w="12700">
            <a:noFill/>
            <a:miter lim="800000"/>
            <a:headEnd/>
            <a:tailEnd/>
          </a:ln>
        </p:spPr>
        <p:txBody>
          <a:bodyPr lIns="90487" tIns="44450" rIns="90487" bIns="44450">
            <a:spAutoFit/>
          </a:bodyPr>
          <a:lstStyle/>
          <a:p>
            <a:pPr eaLnBrk="0" hangingPunct="0">
              <a:spcAft>
                <a:spcPct val="50000"/>
              </a:spcAft>
            </a:pPr>
            <a:r>
              <a:rPr lang="en-US"/>
              <a:t>Disease incidence ~ 1/3,300 </a:t>
            </a:r>
          </a:p>
          <a:p>
            <a:pPr eaLnBrk="0" hangingPunct="0">
              <a:spcAft>
                <a:spcPct val="50000"/>
              </a:spcAft>
            </a:pPr>
            <a:r>
              <a:rPr lang="en-US"/>
              <a:t>Carrier frequency ~ 1/25</a:t>
            </a:r>
          </a:p>
          <a:p>
            <a:pPr eaLnBrk="0" hangingPunct="0">
              <a:spcAft>
                <a:spcPct val="50000"/>
              </a:spcAft>
            </a:pPr>
            <a:r>
              <a:rPr lang="en-US"/>
              <a:t>CFTR (7q31), 24 exons spanning ~ 250 kb, ~ 6.5kb transcript</a:t>
            </a:r>
          </a:p>
          <a:p>
            <a:pPr eaLnBrk="0" hangingPunct="0">
              <a:spcAft>
                <a:spcPct val="50000"/>
              </a:spcAft>
            </a:pPr>
            <a:r>
              <a:rPr lang="en-US"/>
              <a:t> </a:t>
            </a:r>
            <a:r>
              <a:rPr lang="en-US">
                <a:latin typeface="Symbol" pitchFamily="18" charset="2"/>
              </a:rPr>
              <a:t></a:t>
            </a:r>
            <a:r>
              <a:rPr lang="en-US"/>
              <a:t>F508 found in ~ 70% </a:t>
            </a:r>
          </a:p>
          <a:p>
            <a:pPr eaLnBrk="0" hangingPunct="0">
              <a:spcAft>
                <a:spcPct val="50000"/>
              </a:spcAft>
            </a:pPr>
            <a:r>
              <a:rPr lang="en-US"/>
              <a:t>Currently more than 1,000 different mutations identified</a:t>
            </a:r>
          </a:p>
        </p:txBody>
      </p:sp>
      <p:pic>
        <p:nvPicPr>
          <p:cNvPr id="26629" name="Picture 5"/>
          <p:cNvPicPr>
            <a:picLocks noChangeAspect="1" noChangeArrowheads="1"/>
          </p:cNvPicPr>
          <p:nvPr/>
        </p:nvPicPr>
        <p:blipFill>
          <a:blip r:embed="rId3" cstate="print"/>
          <a:srcRect/>
          <a:stretch>
            <a:fillRect/>
          </a:stretch>
        </p:blipFill>
        <p:spPr bwMode="auto">
          <a:xfrm>
            <a:off x="5867400" y="4287838"/>
            <a:ext cx="2514600" cy="2284412"/>
          </a:xfrm>
          <a:prstGeom prst="rect">
            <a:avLst/>
          </a:prstGeom>
          <a:noFill/>
          <a:ln w="9525">
            <a:noFill/>
            <a:miter lim="800000"/>
            <a:headEnd/>
            <a:tailEnd/>
          </a:ln>
        </p:spPr>
      </p:pic>
      <p:pic>
        <p:nvPicPr>
          <p:cNvPr id="26630" name="Picture 6"/>
          <p:cNvPicPr>
            <a:picLocks noChangeAspect="1" noChangeArrowheads="1"/>
          </p:cNvPicPr>
          <p:nvPr/>
        </p:nvPicPr>
        <p:blipFill>
          <a:blip r:embed="rId4" cstate="print"/>
          <a:srcRect/>
          <a:stretch>
            <a:fillRect/>
          </a:stretch>
        </p:blipFill>
        <p:spPr bwMode="auto">
          <a:xfrm>
            <a:off x="1676400" y="990600"/>
            <a:ext cx="3810000" cy="3810000"/>
          </a:xfrm>
          <a:prstGeom prst="rect">
            <a:avLst/>
          </a:prstGeom>
          <a:noFill/>
          <a:ln w="9525">
            <a:noFill/>
            <a:miter lim="800000"/>
            <a:headEnd/>
            <a:tailEnd/>
          </a:ln>
        </p:spPr>
      </p:pic>
      <p:sp>
        <p:nvSpPr>
          <p:cNvPr id="26631" name="Text Box 7"/>
          <p:cNvSpPr txBox="1">
            <a:spLocks noChangeArrowheads="1"/>
          </p:cNvSpPr>
          <p:nvPr/>
        </p:nvSpPr>
        <p:spPr bwMode="auto">
          <a:xfrm>
            <a:off x="1890713" y="5165725"/>
            <a:ext cx="3443287" cy="1311275"/>
          </a:xfrm>
          <a:prstGeom prst="rect">
            <a:avLst/>
          </a:prstGeom>
          <a:noFill/>
          <a:ln w="9525">
            <a:noFill/>
            <a:miter lim="800000"/>
            <a:headEnd/>
            <a:tailEnd/>
          </a:ln>
        </p:spPr>
        <p:txBody>
          <a:bodyPr wrap="none">
            <a:spAutoFit/>
          </a:bodyPr>
          <a:lstStyle/>
          <a:p>
            <a:r>
              <a:rPr lang="en-US" sz="2000" b="1"/>
              <a:t>CFTR protein:</a:t>
            </a:r>
            <a:r>
              <a:rPr lang="en-US" sz="2000"/>
              <a:t> chloride ion </a:t>
            </a:r>
          </a:p>
          <a:p>
            <a:r>
              <a:rPr lang="en-US" sz="2000"/>
              <a:t>channel important in creating</a:t>
            </a:r>
          </a:p>
          <a:p>
            <a:r>
              <a:rPr lang="en-US" sz="2000"/>
              <a:t>sweat, digestive juices, and </a:t>
            </a:r>
          </a:p>
          <a:p>
            <a:r>
              <a:rPr lang="en-US" sz="2000"/>
              <a:t>mucus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NAhelixbackground"/>
          <p:cNvPicPr>
            <a:picLocks noChangeAspect="1" noChangeArrowheads="1"/>
          </p:cNvPicPr>
          <p:nvPr/>
        </p:nvPicPr>
        <p:blipFill>
          <a:blip r:embed="rId2" cstate="print">
            <a:lum bright="6000"/>
          </a:blip>
          <a:srcRect l="19167" r="25833"/>
          <a:stretch>
            <a:fillRect/>
          </a:stretch>
        </p:blipFill>
        <p:spPr bwMode="auto">
          <a:xfrm>
            <a:off x="0" y="0"/>
            <a:ext cx="5029200" cy="6858000"/>
          </a:xfrm>
          <a:prstGeom prst="rect">
            <a:avLst/>
          </a:prstGeom>
          <a:noFill/>
          <a:ln w="9525">
            <a:noFill/>
            <a:miter lim="800000"/>
            <a:headEnd/>
            <a:tailEnd/>
          </a:ln>
        </p:spPr>
      </p:pic>
      <p:sp>
        <p:nvSpPr>
          <p:cNvPr id="31747" name="Text Box 3"/>
          <p:cNvSpPr txBox="1">
            <a:spLocks noChangeArrowheads="1"/>
          </p:cNvSpPr>
          <p:nvPr/>
        </p:nvSpPr>
        <p:spPr bwMode="auto">
          <a:xfrm>
            <a:off x="1752600" y="685800"/>
            <a:ext cx="7162800" cy="366713"/>
          </a:xfrm>
          <a:prstGeom prst="rect">
            <a:avLst/>
          </a:prstGeom>
          <a:noFill/>
          <a:ln w="9525">
            <a:noFill/>
            <a:miter lim="800000"/>
            <a:headEnd/>
            <a:tailEnd/>
          </a:ln>
        </p:spPr>
        <p:txBody>
          <a:bodyPr>
            <a:spAutoFit/>
          </a:bodyPr>
          <a:lstStyle/>
          <a:p>
            <a:pPr>
              <a:spcBef>
                <a:spcPct val="50000"/>
              </a:spcBef>
            </a:pPr>
            <a:r>
              <a:rPr lang="en-US"/>
              <a:t>			</a:t>
            </a:r>
          </a:p>
        </p:txBody>
      </p:sp>
      <p:sp>
        <p:nvSpPr>
          <p:cNvPr id="31748" name="Text Box 4"/>
          <p:cNvSpPr txBox="1">
            <a:spLocks noChangeArrowheads="1"/>
          </p:cNvSpPr>
          <p:nvPr/>
        </p:nvSpPr>
        <p:spPr bwMode="auto">
          <a:xfrm>
            <a:off x="1600200" y="242888"/>
            <a:ext cx="7007225" cy="519112"/>
          </a:xfrm>
          <a:prstGeom prst="rect">
            <a:avLst/>
          </a:prstGeom>
          <a:noFill/>
          <a:ln w="9525">
            <a:noFill/>
            <a:miter lim="800000"/>
            <a:headEnd/>
            <a:tailEnd/>
          </a:ln>
        </p:spPr>
        <p:txBody>
          <a:bodyPr wrap="none">
            <a:spAutoFit/>
          </a:bodyPr>
          <a:lstStyle/>
          <a:p>
            <a:r>
              <a:rPr lang="en-US" sz="2800" b="1" u="sng"/>
              <a:t>Dynamic Mutations: Fragile X Syndrome</a:t>
            </a:r>
          </a:p>
        </p:txBody>
      </p:sp>
      <p:pic>
        <p:nvPicPr>
          <p:cNvPr id="145413" name="Picture 5"/>
          <p:cNvPicPr>
            <a:picLocks noChangeArrowheads="1"/>
          </p:cNvPicPr>
          <p:nvPr/>
        </p:nvPicPr>
        <p:blipFill>
          <a:blip r:embed="rId3" cstate="print"/>
          <a:srcRect/>
          <a:stretch>
            <a:fillRect/>
          </a:stretch>
        </p:blipFill>
        <p:spPr bwMode="auto">
          <a:xfrm>
            <a:off x="1600200" y="1466850"/>
            <a:ext cx="2663825" cy="3638550"/>
          </a:xfrm>
          <a:prstGeom prst="rect">
            <a:avLst/>
          </a:prstGeom>
          <a:noFill/>
          <a:ln w="12700">
            <a:solidFill>
              <a:srgbClr val="FFFFFF"/>
            </a:solidFill>
            <a:miter lim="800000"/>
            <a:headEnd/>
            <a:tailEnd/>
          </a:ln>
          <a:effectLst>
            <a:outerShdw dist="107763" dir="2700000" algn="ctr" rotWithShape="0">
              <a:schemeClr val="tx1"/>
            </a:outerShdw>
          </a:effectLst>
        </p:spPr>
      </p:pic>
      <p:sp>
        <p:nvSpPr>
          <p:cNvPr id="31750" name="Rectangle 7"/>
          <p:cNvSpPr>
            <a:spLocks noChangeArrowheads="1"/>
          </p:cNvSpPr>
          <p:nvPr/>
        </p:nvSpPr>
        <p:spPr bwMode="auto">
          <a:xfrm>
            <a:off x="4648200" y="1371600"/>
            <a:ext cx="4191000" cy="4054475"/>
          </a:xfrm>
          <a:prstGeom prst="rect">
            <a:avLst/>
          </a:prstGeom>
          <a:noFill/>
          <a:ln w="9525">
            <a:noFill/>
            <a:miter lim="800000"/>
            <a:headEnd/>
            <a:tailEnd/>
          </a:ln>
        </p:spPr>
        <p:txBody>
          <a:bodyPr>
            <a:spAutoFit/>
          </a:bodyPr>
          <a:lstStyle/>
          <a:p>
            <a:r>
              <a:rPr lang="en-US" sz="2000"/>
              <a:t>Symptoms: moderate mental retardation, long face, large ears, prominent jaw, autistic behaviours</a:t>
            </a:r>
          </a:p>
          <a:p>
            <a:endParaRPr lang="en-US" sz="2000"/>
          </a:p>
          <a:p>
            <a:r>
              <a:rPr lang="en-US" sz="2000"/>
              <a:t>Prevalence of ~1/4,000</a:t>
            </a:r>
          </a:p>
          <a:p>
            <a:endParaRPr lang="en-US" sz="2000"/>
          </a:p>
          <a:p>
            <a:r>
              <a:rPr lang="en-US" sz="2000"/>
              <a:t>FMR1 gene (Xq27.3): 17 exons spanning 38 kb, coding for RNA-binding protein</a:t>
            </a:r>
          </a:p>
          <a:p>
            <a:endParaRPr lang="en-US" sz="2000"/>
          </a:p>
          <a:p>
            <a:r>
              <a:rPr lang="en-US" sz="2000"/>
              <a:t>&gt; 98% of cases result from CGG expansion in 5’ UTR and reduced FMR1 expression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NAhelixbackground"/>
          <p:cNvPicPr>
            <a:picLocks noChangeAspect="1" noChangeArrowheads="1"/>
          </p:cNvPicPr>
          <p:nvPr/>
        </p:nvPicPr>
        <p:blipFill>
          <a:blip r:embed="rId2" cstate="print">
            <a:lum bright="6000"/>
          </a:blip>
          <a:srcRect l="19167" r="25833"/>
          <a:stretch>
            <a:fillRect/>
          </a:stretch>
        </p:blipFill>
        <p:spPr bwMode="auto">
          <a:xfrm>
            <a:off x="0" y="0"/>
            <a:ext cx="5029200" cy="6858000"/>
          </a:xfrm>
          <a:prstGeom prst="rect">
            <a:avLst/>
          </a:prstGeom>
          <a:noFill/>
          <a:ln w="9525">
            <a:noFill/>
            <a:miter lim="800000"/>
            <a:headEnd/>
            <a:tailEnd/>
          </a:ln>
        </p:spPr>
      </p:pic>
      <p:sp>
        <p:nvSpPr>
          <p:cNvPr id="32771" name="Text Box 3"/>
          <p:cNvSpPr txBox="1">
            <a:spLocks noChangeArrowheads="1"/>
          </p:cNvSpPr>
          <p:nvPr/>
        </p:nvSpPr>
        <p:spPr bwMode="auto">
          <a:xfrm>
            <a:off x="1752600" y="685800"/>
            <a:ext cx="7162800" cy="366713"/>
          </a:xfrm>
          <a:prstGeom prst="rect">
            <a:avLst/>
          </a:prstGeom>
          <a:noFill/>
          <a:ln w="9525">
            <a:noFill/>
            <a:miter lim="800000"/>
            <a:headEnd/>
            <a:tailEnd/>
          </a:ln>
        </p:spPr>
        <p:txBody>
          <a:bodyPr>
            <a:spAutoFit/>
          </a:bodyPr>
          <a:lstStyle/>
          <a:p>
            <a:pPr>
              <a:spcBef>
                <a:spcPct val="50000"/>
              </a:spcBef>
            </a:pPr>
            <a:r>
              <a:rPr lang="en-US"/>
              <a:t>			</a:t>
            </a:r>
          </a:p>
        </p:txBody>
      </p:sp>
      <p:sp>
        <p:nvSpPr>
          <p:cNvPr id="32772" name="Text Box 5"/>
          <p:cNvSpPr txBox="1">
            <a:spLocks noChangeArrowheads="1"/>
          </p:cNvSpPr>
          <p:nvPr/>
        </p:nvSpPr>
        <p:spPr bwMode="auto">
          <a:xfrm>
            <a:off x="2895600" y="381000"/>
            <a:ext cx="4038600" cy="579438"/>
          </a:xfrm>
          <a:prstGeom prst="rect">
            <a:avLst/>
          </a:prstGeom>
          <a:noFill/>
          <a:ln w="9525">
            <a:noFill/>
            <a:miter lim="800000"/>
            <a:headEnd/>
            <a:tailEnd/>
          </a:ln>
        </p:spPr>
        <p:txBody>
          <a:bodyPr wrap="none">
            <a:spAutoFit/>
          </a:bodyPr>
          <a:lstStyle/>
          <a:p>
            <a:r>
              <a:rPr lang="en-US" sz="3200" b="1" u="sng"/>
              <a:t>X-linked Inheritance</a:t>
            </a:r>
          </a:p>
        </p:txBody>
      </p:sp>
      <p:pic>
        <p:nvPicPr>
          <p:cNvPr id="32773" name="Picture 6"/>
          <p:cNvPicPr>
            <a:picLocks noChangeAspect="1" noChangeArrowheads="1"/>
          </p:cNvPicPr>
          <p:nvPr/>
        </p:nvPicPr>
        <p:blipFill>
          <a:blip r:embed="rId3" cstate="print"/>
          <a:srcRect/>
          <a:stretch>
            <a:fillRect/>
          </a:stretch>
        </p:blipFill>
        <p:spPr bwMode="auto">
          <a:xfrm>
            <a:off x="2314575" y="1447800"/>
            <a:ext cx="53816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2583"/>
          <a:stretch>
            <a:fillRect/>
          </a:stretch>
        </p:blipFill>
        <p:spPr bwMode="auto">
          <a:xfrm>
            <a:off x="304800" y="406400"/>
            <a:ext cx="8512175" cy="60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NAhelixbackground"/>
          <p:cNvPicPr>
            <a:picLocks noChangeAspect="1" noChangeArrowheads="1"/>
          </p:cNvPicPr>
          <p:nvPr/>
        </p:nvPicPr>
        <p:blipFill>
          <a:blip r:embed="rId2" cstate="print">
            <a:lum bright="6000"/>
          </a:blip>
          <a:srcRect l="19167" r="25833"/>
          <a:stretch>
            <a:fillRect/>
          </a:stretch>
        </p:blipFill>
        <p:spPr bwMode="auto">
          <a:xfrm>
            <a:off x="0" y="0"/>
            <a:ext cx="5029200" cy="6858000"/>
          </a:xfrm>
          <a:prstGeom prst="rect">
            <a:avLst/>
          </a:prstGeom>
          <a:noFill/>
          <a:ln w="9525">
            <a:noFill/>
            <a:miter lim="800000"/>
            <a:headEnd/>
            <a:tailEnd/>
          </a:ln>
        </p:spPr>
      </p:pic>
      <p:sp>
        <p:nvSpPr>
          <p:cNvPr id="33795" name="Text Box 3"/>
          <p:cNvSpPr txBox="1">
            <a:spLocks noChangeArrowheads="1"/>
          </p:cNvSpPr>
          <p:nvPr/>
        </p:nvSpPr>
        <p:spPr bwMode="auto">
          <a:xfrm>
            <a:off x="1752600" y="685800"/>
            <a:ext cx="7162800" cy="366713"/>
          </a:xfrm>
          <a:prstGeom prst="rect">
            <a:avLst/>
          </a:prstGeom>
          <a:noFill/>
          <a:ln w="9525">
            <a:noFill/>
            <a:miter lim="800000"/>
            <a:headEnd/>
            <a:tailEnd/>
          </a:ln>
        </p:spPr>
        <p:txBody>
          <a:bodyPr>
            <a:spAutoFit/>
          </a:bodyPr>
          <a:lstStyle/>
          <a:p>
            <a:pPr>
              <a:spcBef>
                <a:spcPct val="50000"/>
              </a:spcBef>
            </a:pPr>
            <a:r>
              <a:rPr lang="en-US"/>
              <a:t>			</a:t>
            </a:r>
          </a:p>
        </p:txBody>
      </p:sp>
      <p:sp>
        <p:nvSpPr>
          <p:cNvPr id="33796" name="Rectangle 4"/>
          <p:cNvSpPr>
            <a:spLocks noChangeArrowheads="1"/>
          </p:cNvSpPr>
          <p:nvPr/>
        </p:nvSpPr>
        <p:spPr bwMode="auto">
          <a:xfrm>
            <a:off x="1828800" y="304800"/>
            <a:ext cx="5641975" cy="579438"/>
          </a:xfrm>
          <a:prstGeom prst="rect">
            <a:avLst/>
          </a:prstGeom>
          <a:noFill/>
          <a:ln w="9525">
            <a:noFill/>
            <a:miter lim="800000"/>
            <a:headEnd/>
            <a:tailEnd/>
          </a:ln>
        </p:spPr>
        <p:txBody>
          <a:bodyPr wrap="none">
            <a:spAutoFit/>
          </a:bodyPr>
          <a:lstStyle/>
          <a:p>
            <a:pPr eaLnBrk="0" hangingPunct="0"/>
            <a:r>
              <a:rPr lang="en-US" sz="3200" b="1" u="sng"/>
              <a:t>Fragile X Repeat Size Range</a:t>
            </a:r>
          </a:p>
        </p:txBody>
      </p:sp>
      <p:sp>
        <p:nvSpPr>
          <p:cNvPr id="33797" name="Line 8"/>
          <p:cNvSpPr>
            <a:spLocks noChangeShapeType="1"/>
          </p:cNvSpPr>
          <p:nvPr/>
        </p:nvSpPr>
        <p:spPr bwMode="auto">
          <a:xfrm>
            <a:off x="1371600" y="1611313"/>
            <a:ext cx="7620000" cy="0"/>
          </a:xfrm>
          <a:prstGeom prst="line">
            <a:avLst/>
          </a:prstGeom>
          <a:noFill/>
          <a:ln w="9525">
            <a:solidFill>
              <a:schemeClr val="tx1"/>
            </a:solidFill>
            <a:round/>
            <a:headEnd/>
            <a:tailEnd/>
          </a:ln>
        </p:spPr>
        <p:txBody>
          <a:bodyPr wrap="none" anchor="ctr"/>
          <a:lstStyle/>
          <a:p>
            <a:endParaRPr lang="en-US"/>
          </a:p>
        </p:txBody>
      </p:sp>
      <p:sp>
        <p:nvSpPr>
          <p:cNvPr id="33798" name="Text Box 9"/>
          <p:cNvSpPr txBox="1">
            <a:spLocks noChangeArrowheads="1"/>
          </p:cNvSpPr>
          <p:nvPr/>
        </p:nvSpPr>
        <p:spPr bwMode="auto">
          <a:xfrm>
            <a:off x="2024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799" name="Text Box 10"/>
          <p:cNvSpPr txBox="1">
            <a:spLocks noChangeArrowheads="1"/>
          </p:cNvSpPr>
          <p:nvPr/>
        </p:nvSpPr>
        <p:spPr bwMode="auto">
          <a:xfrm>
            <a:off x="2786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800" name="Text Box 11"/>
          <p:cNvSpPr txBox="1">
            <a:spLocks noChangeArrowheads="1"/>
          </p:cNvSpPr>
          <p:nvPr/>
        </p:nvSpPr>
        <p:spPr bwMode="auto">
          <a:xfrm>
            <a:off x="3548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801" name="Text Box 12"/>
          <p:cNvSpPr txBox="1">
            <a:spLocks noChangeArrowheads="1"/>
          </p:cNvSpPr>
          <p:nvPr/>
        </p:nvSpPr>
        <p:spPr bwMode="auto">
          <a:xfrm>
            <a:off x="4310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802" name="Text Box 13"/>
          <p:cNvSpPr txBox="1">
            <a:spLocks noChangeArrowheads="1"/>
          </p:cNvSpPr>
          <p:nvPr/>
        </p:nvSpPr>
        <p:spPr bwMode="auto">
          <a:xfrm>
            <a:off x="5072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803" name="Text Box 14"/>
          <p:cNvSpPr txBox="1">
            <a:spLocks noChangeArrowheads="1"/>
          </p:cNvSpPr>
          <p:nvPr/>
        </p:nvSpPr>
        <p:spPr bwMode="auto">
          <a:xfrm>
            <a:off x="5834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804" name="Text Box 15"/>
          <p:cNvSpPr txBox="1">
            <a:spLocks noChangeArrowheads="1"/>
          </p:cNvSpPr>
          <p:nvPr/>
        </p:nvSpPr>
        <p:spPr bwMode="auto">
          <a:xfrm>
            <a:off x="6596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805" name="Text Box 16"/>
          <p:cNvSpPr txBox="1">
            <a:spLocks noChangeArrowheads="1"/>
          </p:cNvSpPr>
          <p:nvPr/>
        </p:nvSpPr>
        <p:spPr bwMode="auto">
          <a:xfrm>
            <a:off x="7358063" y="1371600"/>
            <a:ext cx="795337" cy="466725"/>
          </a:xfrm>
          <a:prstGeom prst="rect">
            <a:avLst/>
          </a:prstGeom>
          <a:solidFill>
            <a:schemeClr val="bg1"/>
          </a:solidFill>
          <a:ln w="9525">
            <a:solidFill>
              <a:schemeClr val="tx1"/>
            </a:solidFill>
            <a:miter lim="800000"/>
            <a:headEnd/>
            <a:tailEnd/>
          </a:ln>
        </p:spPr>
        <p:txBody>
          <a:bodyPr wrap="none" lIns="45720" rIns="45720">
            <a:spAutoFit/>
          </a:bodyPr>
          <a:lstStyle/>
          <a:p>
            <a:pPr eaLnBrk="0" hangingPunct="0"/>
            <a:r>
              <a:rPr lang="en-US" sz="2400"/>
              <a:t>CGG</a:t>
            </a:r>
          </a:p>
        </p:txBody>
      </p:sp>
      <p:sp>
        <p:nvSpPr>
          <p:cNvPr id="33806" name="Text Box 17"/>
          <p:cNvSpPr txBox="1">
            <a:spLocks noChangeArrowheads="1"/>
          </p:cNvSpPr>
          <p:nvPr/>
        </p:nvSpPr>
        <p:spPr bwMode="auto">
          <a:xfrm>
            <a:off x="2133600" y="2286000"/>
            <a:ext cx="5943600" cy="3378200"/>
          </a:xfrm>
          <a:prstGeom prst="rect">
            <a:avLst/>
          </a:prstGeom>
          <a:noFill/>
          <a:ln w="9525">
            <a:noFill/>
            <a:miter lim="800000"/>
            <a:headEnd/>
            <a:tailEnd/>
          </a:ln>
        </p:spPr>
        <p:txBody>
          <a:bodyPr>
            <a:spAutoFit/>
          </a:bodyPr>
          <a:lstStyle/>
          <a:p>
            <a:pPr eaLnBrk="0" hangingPunct="0"/>
            <a:r>
              <a:rPr lang="en-US" sz="2400"/>
              <a:t>Normal: ~5 – 44 repeats</a:t>
            </a:r>
          </a:p>
          <a:p>
            <a:pPr eaLnBrk="0" hangingPunct="0"/>
            <a:endParaRPr lang="en-US" sz="2400"/>
          </a:p>
          <a:p>
            <a:pPr eaLnBrk="0" hangingPunct="0"/>
            <a:r>
              <a:rPr lang="en-US" sz="2400"/>
              <a:t>Intermediate: ~45 – 54 repeats (possible expansion in future generations)</a:t>
            </a:r>
          </a:p>
          <a:p>
            <a:pPr eaLnBrk="0" hangingPunct="0"/>
            <a:endParaRPr lang="en-US" sz="2400"/>
          </a:p>
          <a:p>
            <a:pPr eaLnBrk="0" hangingPunct="0"/>
            <a:r>
              <a:rPr lang="en-US" sz="2400"/>
              <a:t>Premutation: 	~55 – 200 repeats (high risk of expansion)</a:t>
            </a:r>
          </a:p>
          <a:p>
            <a:pPr eaLnBrk="0" hangingPunct="0"/>
            <a:endParaRPr lang="en-US" sz="2400"/>
          </a:p>
          <a:p>
            <a:pPr eaLnBrk="0" hangingPunct="0"/>
            <a:r>
              <a:rPr lang="en-US" sz="2400"/>
              <a:t>Full mutation: &gt;200 repeats (symptomatic)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cstate="print"/>
          <a:srcRect/>
          <a:stretch>
            <a:fillRect/>
          </a:stretch>
        </p:blipFill>
        <p:spPr bwMode="auto">
          <a:xfrm>
            <a:off x="2514600" y="685800"/>
            <a:ext cx="433228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Also need to know:	</a:t>
            </a:r>
            <a:endParaRPr lang="en-CA" dirty="0"/>
          </a:p>
        </p:txBody>
      </p:sp>
      <p:sp>
        <p:nvSpPr>
          <p:cNvPr id="3" name="Content Placeholder 2"/>
          <p:cNvSpPr>
            <a:spLocks noGrp="1"/>
          </p:cNvSpPr>
          <p:nvPr>
            <p:ph idx="1"/>
          </p:nvPr>
        </p:nvSpPr>
        <p:spPr/>
        <p:txBody>
          <a:bodyPr/>
          <a:lstStyle/>
          <a:p>
            <a:r>
              <a:rPr lang="en-CA" dirty="0" smtClean="0"/>
              <a:t>What causes mutations?</a:t>
            </a:r>
          </a:p>
          <a:p>
            <a:r>
              <a:rPr lang="en-CA" dirty="0" smtClean="0"/>
              <a:t>Mitochondrial and Chloroplast DNA – what is the significance?</a:t>
            </a:r>
          </a:p>
          <a:p>
            <a:endParaRPr lang="en-CA" dirty="0"/>
          </a:p>
          <a:p>
            <a:endParaRPr lang="en-CA" dirty="0"/>
          </a:p>
        </p:txBody>
      </p:sp>
      <p:sp>
        <p:nvSpPr>
          <p:cNvPr id="4" name="Title 1"/>
          <p:cNvSpPr txBox="1">
            <a:spLocks/>
          </p:cNvSpPr>
          <p:nvPr/>
        </p:nvSpPr>
        <p:spPr>
          <a:xfrm>
            <a:off x="1331640" y="3789040"/>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CA" smtClean="0">
                <a:hlinkClick r:id="rId2" action="ppaction://hlinkfile"/>
              </a:rPr>
              <a:t>Mitochondrial DNA</a:t>
            </a:r>
            <a:endParaRPr lang="en-CA" dirty="0"/>
          </a:p>
        </p:txBody>
      </p:sp>
    </p:spTree>
    <p:extLst>
      <p:ext uri="{BB962C8B-B14F-4D97-AF65-F5344CB8AC3E}">
        <p14:creationId xmlns:p14="http://schemas.microsoft.com/office/powerpoint/2010/main" val="1902147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Regulation</a:t>
            </a:r>
            <a:endParaRPr lang="en-US" dirty="0"/>
          </a:p>
        </p:txBody>
      </p:sp>
      <p:sp>
        <p:nvSpPr>
          <p:cNvPr id="3" name="Content Placeholder 2"/>
          <p:cNvSpPr>
            <a:spLocks noGrp="1"/>
          </p:cNvSpPr>
          <p:nvPr>
            <p:ph idx="1"/>
          </p:nvPr>
        </p:nvSpPr>
        <p:spPr/>
        <p:txBody>
          <a:bodyPr/>
          <a:lstStyle/>
          <a:p>
            <a:r>
              <a:rPr lang="en-US" dirty="0" smtClean="0"/>
              <a:t>Cancer = uncontrolled cell growth</a:t>
            </a:r>
          </a:p>
          <a:p>
            <a:endParaRPr lang="en-US" dirty="0" smtClean="0"/>
          </a:p>
          <a:p>
            <a:r>
              <a:rPr lang="en-US" u="sng" dirty="0" err="1" smtClean="0"/>
              <a:t>Oncogenes</a:t>
            </a:r>
            <a:r>
              <a:rPr lang="en-US" dirty="0" smtClean="0"/>
              <a:t>:</a:t>
            </a:r>
          </a:p>
          <a:p>
            <a:pPr lvl="1"/>
            <a:r>
              <a:rPr lang="en-US" i="1" u="sng" dirty="0" smtClean="0"/>
              <a:t>Stimulate</a:t>
            </a:r>
            <a:r>
              <a:rPr lang="en-US" dirty="0" smtClean="0"/>
              <a:t> cell division</a:t>
            </a:r>
          </a:p>
          <a:p>
            <a:pPr lvl="1"/>
            <a:r>
              <a:rPr lang="en-US" dirty="0" smtClean="0"/>
              <a:t>Under normal circumstances </a:t>
            </a:r>
            <a:r>
              <a:rPr lang="en-US" dirty="0" err="1" smtClean="0"/>
              <a:t>oncogenes</a:t>
            </a:r>
            <a:r>
              <a:rPr lang="en-US" dirty="0" smtClean="0"/>
              <a:t> are regulated so that cell division is controlled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0067" y="1823054"/>
            <a:ext cx="7786742" cy="2042968"/>
            <a:chOff x="1000100" y="1357298"/>
            <a:chExt cx="7786742" cy="2042968"/>
          </a:xfrm>
        </p:grpSpPr>
        <p:sp>
          <p:nvSpPr>
            <p:cNvPr id="14" name="Curved Right Arrow 13"/>
            <p:cNvSpPr/>
            <p:nvPr/>
          </p:nvSpPr>
          <p:spPr>
            <a:xfrm rot="20249305">
              <a:off x="2410687" y="1806793"/>
              <a:ext cx="714380" cy="1166754"/>
            </a:xfrm>
            <a:prstGeom prst="curved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1000100" y="1357298"/>
              <a:ext cx="7715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00100" y="2143116"/>
              <a:ext cx="778674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57422" y="1357298"/>
              <a:ext cx="128588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57686" y="1357298"/>
              <a:ext cx="164307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00298" y="1428736"/>
              <a:ext cx="1039259" cy="646331"/>
            </a:xfrm>
            <a:prstGeom prst="rect">
              <a:avLst/>
            </a:prstGeom>
            <a:noFill/>
          </p:spPr>
          <p:txBody>
            <a:bodyPr wrap="none" rtlCol="0">
              <a:spAutoFit/>
            </a:bodyPr>
            <a:lstStyle/>
            <a:p>
              <a:r>
                <a:rPr lang="en-US" dirty="0" smtClean="0"/>
                <a:t>regulator</a:t>
              </a:r>
            </a:p>
            <a:p>
              <a:r>
                <a:rPr lang="en-US" dirty="0" smtClean="0"/>
                <a:t> gene</a:t>
              </a:r>
              <a:endParaRPr lang="en-US" dirty="0"/>
            </a:p>
          </p:txBody>
        </p:sp>
        <p:sp>
          <p:nvSpPr>
            <p:cNvPr id="10" name="TextBox 9"/>
            <p:cNvSpPr txBox="1"/>
            <p:nvPr/>
          </p:nvSpPr>
          <p:spPr>
            <a:xfrm>
              <a:off x="4643438" y="1571612"/>
              <a:ext cx="1088760" cy="369332"/>
            </a:xfrm>
            <a:prstGeom prst="rect">
              <a:avLst/>
            </a:prstGeom>
            <a:noFill/>
          </p:spPr>
          <p:txBody>
            <a:bodyPr wrap="none" rtlCol="0">
              <a:spAutoFit/>
            </a:bodyPr>
            <a:lstStyle/>
            <a:p>
              <a:r>
                <a:rPr lang="en-US" dirty="0" err="1" smtClean="0"/>
                <a:t>oncogene</a:t>
              </a:r>
              <a:endParaRPr lang="en-US" dirty="0"/>
            </a:p>
          </p:txBody>
        </p:sp>
        <p:sp>
          <p:nvSpPr>
            <p:cNvPr id="15" name="TextBox 14"/>
            <p:cNvSpPr txBox="1"/>
            <p:nvPr/>
          </p:nvSpPr>
          <p:spPr>
            <a:xfrm>
              <a:off x="3214678" y="2428868"/>
              <a:ext cx="1091966" cy="923330"/>
            </a:xfrm>
            <a:prstGeom prst="rect">
              <a:avLst/>
            </a:prstGeom>
            <a:noFill/>
          </p:spPr>
          <p:txBody>
            <a:bodyPr wrap="none" rtlCol="0">
              <a:spAutoFit/>
            </a:bodyPr>
            <a:lstStyle/>
            <a:p>
              <a:r>
                <a:rPr lang="en-US" dirty="0" smtClean="0"/>
                <a:t>Produces</a:t>
              </a:r>
            </a:p>
            <a:p>
              <a:r>
                <a:rPr lang="en-US" dirty="0" smtClean="0"/>
                <a:t>Regulator</a:t>
              </a:r>
            </a:p>
            <a:p>
              <a:r>
                <a:rPr lang="en-US" dirty="0" smtClean="0"/>
                <a:t>protein</a:t>
              </a:r>
              <a:endParaRPr lang="en-US" dirty="0"/>
            </a:p>
          </p:txBody>
        </p:sp>
        <p:sp>
          <p:nvSpPr>
            <p:cNvPr id="16" name="Curved Right Arrow 15"/>
            <p:cNvSpPr/>
            <p:nvPr/>
          </p:nvSpPr>
          <p:spPr>
            <a:xfrm rot="13285121">
              <a:off x="4582850" y="2233512"/>
              <a:ext cx="714380" cy="1166754"/>
            </a:xfrm>
            <a:prstGeom prst="curvedRightArrow">
              <a:avLst>
                <a:gd name="adj1" fmla="val 25000"/>
                <a:gd name="adj2" fmla="val 50000"/>
                <a:gd name="adj3" fmla="val 2805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5429256" y="2357430"/>
              <a:ext cx="1496564" cy="923330"/>
            </a:xfrm>
            <a:prstGeom prst="rect">
              <a:avLst/>
            </a:prstGeom>
            <a:noFill/>
          </p:spPr>
          <p:txBody>
            <a:bodyPr wrap="none" rtlCol="0">
              <a:spAutoFit/>
            </a:bodyPr>
            <a:lstStyle/>
            <a:p>
              <a:r>
                <a:rPr lang="en-US" dirty="0" smtClean="0"/>
                <a:t>Binds protein </a:t>
              </a:r>
            </a:p>
            <a:p>
              <a:r>
                <a:rPr lang="en-US" dirty="0" smtClean="0"/>
                <a:t>to </a:t>
              </a:r>
              <a:r>
                <a:rPr lang="en-US" dirty="0" err="1" smtClean="0"/>
                <a:t>oncogene</a:t>
              </a:r>
              <a:endParaRPr lang="en-US" dirty="0" smtClean="0"/>
            </a:p>
            <a:p>
              <a:r>
                <a:rPr lang="en-US" dirty="0" smtClean="0"/>
                <a:t>(turns off)</a:t>
              </a: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73102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000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r>
              <a:rPr lang="en-US" dirty="0" smtClean="0"/>
              <a:t>Mutation of the regulator gene</a:t>
            </a:r>
          </a:p>
          <a:p>
            <a:r>
              <a:rPr lang="en-US" dirty="0" smtClean="0"/>
              <a:t>Movement of the regulator gene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Cancer cells differ from normal cells…</a:t>
            </a:r>
            <a:endParaRPr lang="en-US" sz="3600" dirty="0"/>
          </a:p>
        </p:txBody>
      </p:sp>
      <p:sp>
        <p:nvSpPr>
          <p:cNvPr id="3" name="Content Placeholder 2"/>
          <p:cNvSpPr>
            <a:spLocks noGrp="1"/>
          </p:cNvSpPr>
          <p:nvPr>
            <p:ph idx="1"/>
          </p:nvPr>
        </p:nvSpPr>
        <p:spPr/>
        <p:txBody>
          <a:bodyPr/>
          <a:lstStyle/>
          <a:p>
            <a:r>
              <a:rPr lang="en-US" dirty="0" smtClean="0"/>
              <a:t>They divide more quickly</a:t>
            </a:r>
          </a:p>
          <a:p>
            <a:r>
              <a:rPr lang="en-US" dirty="0" smtClean="0"/>
              <a:t>Do not adhere to one quickly</a:t>
            </a:r>
          </a:p>
          <a:p>
            <a:r>
              <a:rPr lang="en-US" dirty="0" smtClean="0"/>
              <a:t>Move throughout the body (metastasis)</a:t>
            </a:r>
          </a:p>
          <a:p>
            <a:r>
              <a:rPr lang="en-US" dirty="0" smtClean="0"/>
              <a:t>Have no function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1272" name="Text Box 8"/>
          <p:cNvSpPr txBox="1">
            <a:spLocks noChangeArrowheads="1"/>
          </p:cNvSpPr>
          <p:nvPr/>
        </p:nvSpPr>
        <p:spPr bwMode="auto">
          <a:xfrm>
            <a:off x="1187450" y="549275"/>
            <a:ext cx="68405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Mutations lead to genetic diversity!</a:t>
            </a:r>
          </a:p>
          <a:p>
            <a:pPr eaLnBrk="1" hangingPunct="1">
              <a:spcBef>
                <a:spcPct val="50000"/>
              </a:spcBef>
            </a:pPr>
            <a:endParaRPr lang="en-US" sz="2400" b="1"/>
          </a:p>
        </p:txBody>
      </p:sp>
      <p:pic>
        <p:nvPicPr>
          <p:cNvPr id="11273" name="Picture 10" descr="hiv_nih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75"/>
            <a:ext cx="212883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2" descr="sbs_redcher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33825"/>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3"/>
          <p:cNvSpPr txBox="1">
            <a:spLocks noChangeArrowheads="1"/>
          </p:cNvSpPr>
          <p:nvPr/>
        </p:nvSpPr>
        <p:spPr bwMode="auto">
          <a:xfrm>
            <a:off x="3779838" y="1341438"/>
            <a:ext cx="4824412"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Viruses like HIV mutate very quickly. The mutations cause physical differences in the virus. This is why it is very hard to create antiviral medication…because the virus is always changing faster than the medication can be developed!</a:t>
            </a:r>
          </a:p>
        </p:txBody>
      </p:sp>
      <p:sp>
        <p:nvSpPr>
          <p:cNvPr id="11276" name="Text Box 14"/>
          <p:cNvSpPr txBox="1">
            <a:spLocks noChangeArrowheads="1"/>
          </p:cNvSpPr>
          <p:nvPr/>
        </p:nvSpPr>
        <p:spPr bwMode="auto">
          <a:xfrm>
            <a:off x="3779838" y="3933825"/>
            <a:ext cx="4824412"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Several coffee plants have been developed in nature because of polyploidy – a mutation where the embryo has double the number of chromosomes it should! Rather than die, the embryo develops into a new species of plant!</a:t>
            </a:r>
          </a:p>
        </p:txBody>
      </p:sp>
    </p:spTree>
    <p:extLst>
      <p:ext uri="{BB962C8B-B14F-4D97-AF65-F5344CB8AC3E}">
        <p14:creationId xmlns:p14="http://schemas.microsoft.com/office/powerpoint/2010/main" val="2592813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2296" name="Text Box 8"/>
          <p:cNvSpPr txBox="1">
            <a:spLocks noChangeArrowheads="1"/>
          </p:cNvSpPr>
          <p:nvPr/>
        </p:nvSpPr>
        <p:spPr bwMode="auto">
          <a:xfrm>
            <a:off x="1258888" y="620713"/>
            <a:ext cx="684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Random mutations lead to genetic diversity!</a:t>
            </a:r>
          </a:p>
        </p:txBody>
      </p:sp>
      <p:pic>
        <p:nvPicPr>
          <p:cNvPr id="12297" name="Picture 12" descr="110_F_659262_KYiNfKl4j2pdwNf7Hi1JGvDWxu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341438"/>
            <a:ext cx="742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4" descr="0134421"/>
          <p:cNvPicPr>
            <a:picLocks noChangeAspect="1" noChangeArrowheads="1"/>
          </p:cNvPicPr>
          <p:nvPr/>
        </p:nvPicPr>
        <p:blipFill>
          <a:blip r:embed="rId3">
            <a:clrChange>
              <a:clrFrom>
                <a:srgbClr val="336799"/>
              </a:clrFrom>
              <a:clrTo>
                <a:srgbClr val="336799">
                  <a:alpha val="0"/>
                </a:srgbClr>
              </a:clrTo>
            </a:clrChange>
            <a:extLst>
              <a:ext uri="{28A0092B-C50C-407E-A947-70E740481C1C}">
                <a14:useLocalDpi xmlns:a14="http://schemas.microsoft.com/office/drawing/2010/main" val="0"/>
              </a:ext>
            </a:extLst>
          </a:blip>
          <a:srcRect/>
          <a:stretch>
            <a:fillRect/>
          </a:stretch>
        </p:blipFill>
        <p:spPr bwMode="auto">
          <a:xfrm>
            <a:off x="4140200" y="134143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7" descr="110_F_659262_KYiNfKl4j2pdwNf7Hi1JGvDWxu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781300"/>
            <a:ext cx="742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8" descr="110_F_659262_KYiNfKl4j2pdwNf7Hi1JGvDWxu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781300"/>
            <a:ext cx="742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9" descr="110_F_659262_KYiNfKl4j2pdwNf7Hi1JGvDWxu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781300"/>
            <a:ext cx="742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0" descr="0134421"/>
          <p:cNvPicPr>
            <a:picLocks noChangeAspect="1" noChangeArrowheads="1"/>
          </p:cNvPicPr>
          <p:nvPr/>
        </p:nvPicPr>
        <p:blipFill>
          <a:blip r:embed="rId3">
            <a:clrChange>
              <a:clrFrom>
                <a:srgbClr val="336799"/>
              </a:clrFrom>
              <a:clrTo>
                <a:srgbClr val="336799">
                  <a:alpha val="0"/>
                </a:srgbClr>
              </a:clrTo>
            </a:clrChange>
            <a:extLst>
              <a:ext uri="{28A0092B-C50C-407E-A947-70E740481C1C}">
                <a14:useLocalDpi xmlns:a14="http://schemas.microsoft.com/office/drawing/2010/main" val="0"/>
              </a:ext>
            </a:extLst>
          </a:blip>
          <a:srcRect/>
          <a:stretch>
            <a:fillRect/>
          </a:stretch>
        </p:blipFill>
        <p:spPr bwMode="auto">
          <a:xfrm>
            <a:off x="4427538" y="27082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1" descr="0134421"/>
          <p:cNvPicPr>
            <a:picLocks noChangeAspect="1" noChangeArrowheads="1"/>
          </p:cNvPicPr>
          <p:nvPr/>
        </p:nvPicPr>
        <p:blipFill>
          <a:blip r:embed="rId3">
            <a:clrChange>
              <a:clrFrom>
                <a:srgbClr val="336799"/>
              </a:clrFrom>
              <a:clrTo>
                <a:srgbClr val="336799">
                  <a:alpha val="0"/>
                </a:srgbClr>
              </a:clrTo>
            </a:clrChange>
            <a:extLst>
              <a:ext uri="{28A0092B-C50C-407E-A947-70E740481C1C}">
                <a14:useLocalDpi xmlns:a14="http://schemas.microsoft.com/office/drawing/2010/main" val="0"/>
              </a:ext>
            </a:extLst>
          </a:blip>
          <a:srcRect/>
          <a:stretch>
            <a:fillRect/>
          </a:stretch>
        </p:blipFill>
        <p:spPr bwMode="auto">
          <a:xfrm>
            <a:off x="5003800" y="407670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2" descr="110_F_659262_KYiNfKl4j2pdwNf7Hi1JGvDWxu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149725"/>
            <a:ext cx="742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3" descr="0134421"/>
          <p:cNvPicPr>
            <a:picLocks noChangeAspect="1" noChangeArrowheads="1"/>
          </p:cNvPicPr>
          <p:nvPr/>
        </p:nvPicPr>
        <p:blipFill>
          <a:blip r:embed="rId3">
            <a:clrChange>
              <a:clrFrom>
                <a:srgbClr val="336799"/>
              </a:clrFrom>
              <a:clrTo>
                <a:srgbClr val="336799">
                  <a:alpha val="0"/>
                </a:srgbClr>
              </a:clrTo>
            </a:clrChange>
            <a:extLst>
              <a:ext uri="{28A0092B-C50C-407E-A947-70E740481C1C}">
                <a14:useLocalDpi xmlns:a14="http://schemas.microsoft.com/office/drawing/2010/main" val="0"/>
              </a:ext>
            </a:extLst>
          </a:blip>
          <a:srcRect/>
          <a:stretch>
            <a:fillRect/>
          </a:stretch>
        </p:blipFill>
        <p:spPr bwMode="auto">
          <a:xfrm>
            <a:off x="5724525" y="551656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4" descr="0134421"/>
          <p:cNvPicPr>
            <a:picLocks noChangeAspect="1" noChangeArrowheads="1"/>
          </p:cNvPicPr>
          <p:nvPr/>
        </p:nvPicPr>
        <p:blipFill>
          <a:blip r:embed="rId3">
            <a:clrChange>
              <a:clrFrom>
                <a:srgbClr val="336799"/>
              </a:clrFrom>
              <a:clrTo>
                <a:srgbClr val="336799">
                  <a:alpha val="0"/>
                </a:srgbClr>
              </a:clrTo>
            </a:clrChange>
            <a:extLst>
              <a:ext uri="{28A0092B-C50C-407E-A947-70E740481C1C}">
                <a14:useLocalDpi xmlns:a14="http://schemas.microsoft.com/office/drawing/2010/main" val="0"/>
              </a:ext>
            </a:extLst>
          </a:blip>
          <a:srcRect/>
          <a:stretch>
            <a:fillRect/>
          </a:stretch>
        </p:blipFill>
        <p:spPr bwMode="auto">
          <a:xfrm>
            <a:off x="2843213" y="393382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5" descr="0134421"/>
          <p:cNvPicPr>
            <a:picLocks noChangeAspect="1" noChangeArrowheads="1"/>
          </p:cNvPicPr>
          <p:nvPr/>
        </p:nvPicPr>
        <p:blipFill>
          <a:blip r:embed="rId3">
            <a:clrChange>
              <a:clrFrom>
                <a:srgbClr val="336799"/>
              </a:clrFrom>
              <a:clrTo>
                <a:srgbClr val="336799">
                  <a:alpha val="0"/>
                </a:srgbClr>
              </a:clrTo>
            </a:clrChange>
            <a:extLst>
              <a:ext uri="{28A0092B-C50C-407E-A947-70E740481C1C}">
                <a14:useLocalDpi xmlns:a14="http://schemas.microsoft.com/office/drawing/2010/main" val="0"/>
              </a:ext>
            </a:extLst>
          </a:blip>
          <a:srcRect/>
          <a:stretch>
            <a:fillRect/>
          </a:stretch>
        </p:blipFill>
        <p:spPr bwMode="auto">
          <a:xfrm>
            <a:off x="2124075" y="537368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6" descr="110_F_659262_KYiNfKl4j2pdwNf7Hi1JGvDWxu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005263"/>
            <a:ext cx="742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7"/>
          <p:cNvSpPr txBox="1">
            <a:spLocks noChangeArrowheads="1"/>
          </p:cNvSpPr>
          <p:nvPr/>
        </p:nvSpPr>
        <p:spPr bwMode="auto">
          <a:xfrm>
            <a:off x="6227763" y="1989138"/>
            <a:ext cx="574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2310" name="Text Box 28"/>
          <p:cNvSpPr txBox="1">
            <a:spLocks noChangeArrowheads="1"/>
          </p:cNvSpPr>
          <p:nvPr/>
        </p:nvSpPr>
        <p:spPr bwMode="auto">
          <a:xfrm>
            <a:off x="5435600" y="1628775"/>
            <a:ext cx="3240088"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Random mutation Here!</a:t>
            </a:r>
          </a:p>
        </p:txBody>
      </p:sp>
      <p:sp>
        <p:nvSpPr>
          <p:cNvPr id="12311" name="Line 29"/>
          <p:cNvSpPr>
            <a:spLocks noChangeShapeType="1"/>
          </p:cNvSpPr>
          <p:nvPr/>
        </p:nvSpPr>
        <p:spPr bwMode="auto">
          <a:xfrm flipH="1">
            <a:off x="5364163" y="2133600"/>
            <a:ext cx="503237" cy="935038"/>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12" name="Text Box 30"/>
          <p:cNvSpPr txBox="1">
            <a:spLocks noChangeArrowheads="1"/>
          </p:cNvSpPr>
          <p:nvPr/>
        </p:nvSpPr>
        <p:spPr bwMode="auto">
          <a:xfrm>
            <a:off x="6443663" y="2420938"/>
            <a:ext cx="2449512" cy="86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Who else will have </a:t>
            </a:r>
          </a:p>
          <a:p>
            <a:pPr eaLnBrk="1" hangingPunct="1">
              <a:spcBef>
                <a:spcPct val="50000"/>
              </a:spcBef>
            </a:pPr>
            <a:r>
              <a:rPr lang="en-US" sz="2000" b="1"/>
              <a:t>the mutation?</a:t>
            </a:r>
          </a:p>
        </p:txBody>
      </p:sp>
    </p:spTree>
    <p:extLst>
      <p:ext uri="{BB962C8B-B14F-4D97-AF65-F5344CB8AC3E}">
        <p14:creationId xmlns:p14="http://schemas.microsoft.com/office/powerpoint/2010/main" val="58751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500034" y="357166"/>
            <a:ext cx="8382000" cy="598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3320" name="Text Box 8"/>
          <p:cNvSpPr txBox="1">
            <a:spLocks noChangeArrowheads="1"/>
          </p:cNvSpPr>
          <p:nvPr/>
        </p:nvSpPr>
        <p:spPr bwMode="auto">
          <a:xfrm>
            <a:off x="971550" y="549275"/>
            <a:ext cx="8172450" cy="721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Mutations Provide Genetic Diversity!</a:t>
            </a:r>
          </a:p>
          <a:p>
            <a:pPr algn="ctr" eaLnBrk="1" hangingPunct="1">
              <a:spcBef>
                <a:spcPct val="50000"/>
              </a:spcBef>
            </a:pPr>
            <a:endParaRPr lang="en-US" sz="2400" b="1"/>
          </a:p>
          <a:p>
            <a:pPr eaLnBrk="1" hangingPunct="1">
              <a:spcBef>
                <a:spcPct val="50000"/>
              </a:spcBef>
              <a:buFontTx/>
              <a:buChar char="•"/>
            </a:pPr>
            <a:r>
              <a:rPr lang="en-US" sz="2400" b="1"/>
              <a:t>Imagine one mutation shows up, all the offspring will have that mutation as well.</a:t>
            </a:r>
          </a:p>
          <a:p>
            <a:pPr eaLnBrk="1" hangingPunct="1">
              <a:spcBef>
                <a:spcPct val="50000"/>
              </a:spcBef>
              <a:buFontTx/>
              <a:buChar char="•"/>
            </a:pPr>
            <a:r>
              <a:rPr lang="en-US" sz="2400" b="1"/>
              <a:t>Imagine over thousands of generations, how many mutations have occurred! </a:t>
            </a:r>
          </a:p>
          <a:p>
            <a:pPr eaLnBrk="1" hangingPunct="1">
              <a:spcBef>
                <a:spcPct val="50000"/>
              </a:spcBef>
              <a:buFontTx/>
              <a:buChar char="•"/>
            </a:pPr>
            <a:r>
              <a:rPr lang="en-US" sz="2400" b="1"/>
              <a:t>We can use the pattern of mutation inheritance to trace family ancestry!</a:t>
            </a:r>
          </a:p>
          <a:p>
            <a:pPr eaLnBrk="1" hangingPunct="1">
              <a:spcBef>
                <a:spcPct val="50000"/>
              </a:spcBef>
              <a:buFontTx/>
              <a:buChar char="•"/>
            </a:pPr>
            <a:r>
              <a:rPr lang="en-US" sz="2400" b="1"/>
              <a:t>The closer the relation between two people, the greater the similarity in DNA sequences!</a:t>
            </a:r>
          </a:p>
          <a:p>
            <a:pPr eaLnBrk="1" hangingPunct="1">
              <a:spcBef>
                <a:spcPct val="50000"/>
              </a:spcBef>
              <a:buFontTx/>
              <a:buChar char="•"/>
            </a:pPr>
            <a:r>
              <a:rPr lang="en-US" sz="2400" b="1"/>
              <a:t>The genetic difference between one person and another is less than 0.1 %</a:t>
            </a:r>
          </a:p>
          <a:p>
            <a:pPr eaLnBrk="1" hangingPunct="1">
              <a:spcBef>
                <a:spcPct val="50000"/>
              </a:spcBef>
              <a:buFontTx/>
              <a:buChar char="•"/>
            </a:pPr>
            <a:endParaRPr lang="en-US" sz="2400" b="1"/>
          </a:p>
          <a:p>
            <a:pPr eaLnBrk="1" hangingPunct="1">
              <a:spcBef>
                <a:spcPct val="50000"/>
              </a:spcBef>
              <a:buFontTx/>
              <a:buChar char="•"/>
            </a:pPr>
            <a:endParaRPr lang="en-US" sz="2400" b="1"/>
          </a:p>
          <a:p>
            <a:pPr eaLnBrk="1" hangingPunct="1">
              <a:spcBef>
                <a:spcPct val="50000"/>
              </a:spcBef>
              <a:buFontTx/>
              <a:buAutoNum type="arabicPeriod"/>
            </a:pPr>
            <a:endParaRPr lang="en-US" sz="2400" b="1"/>
          </a:p>
        </p:txBody>
      </p:sp>
    </p:spTree>
    <p:extLst>
      <p:ext uri="{BB962C8B-B14F-4D97-AF65-F5344CB8AC3E}">
        <p14:creationId xmlns:p14="http://schemas.microsoft.com/office/powerpoint/2010/main" val="2519890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482600"/>
          </a:xfrm>
          <a:prstGeom prst="rect">
            <a:avLst/>
          </a:prstGeom>
          <a:solidFill>
            <a:srgbClr val="FF9900"/>
          </a:solidFill>
          <a:ln w="25400">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latin typeface="Copperplate Gothic Bold" pitchFamily="34" charset="0"/>
              </a:rPr>
              <a:t>Protein Synthesis</a:t>
            </a:r>
          </a:p>
        </p:txBody>
      </p:sp>
      <p:sp>
        <p:nvSpPr>
          <p:cNvPr id="14343"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4344" name="Text Box 8"/>
          <p:cNvSpPr txBox="1">
            <a:spLocks noChangeArrowheads="1"/>
          </p:cNvSpPr>
          <p:nvPr/>
        </p:nvSpPr>
        <p:spPr bwMode="auto">
          <a:xfrm>
            <a:off x="971550" y="549275"/>
            <a:ext cx="81724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Mutations Provide Genetic Diversity!</a:t>
            </a:r>
          </a:p>
          <a:p>
            <a:pPr algn="ctr" eaLnBrk="1" hangingPunct="1">
              <a:spcBef>
                <a:spcPct val="50000"/>
              </a:spcBef>
            </a:pPr>
            <a:endParaRPr lang="en-US" sz="2400" b="1"/>
          </a:p>
          <a:p>
            <a:pPr eaLnBrk="1" hangingPunct="1">
              <a:spcBef>
                <a:spcPct val="50000"/>
              </a:spcBef>
              <a:buFontTx/>
              <a:buChar char="•"/>
            </a:pPr>
            <a:r>
              <a:rPr lang="en-US" sz="2400" b="1"/>
              <a:t>The DNA that we test for family relations (such as paternity testing) comes from more than just the nucleus of the cell (although we do test DNA from the nucleus).</a:t>
            </a:r>
          </a:p>
          <a:p>
            <a:pPr eaLnBrk="1" hangingPunct="1">
              <a:spcBef>
                <a:spcPct val="50000"/>
              </a:spcBef>
              <a:buFontTx/>
              <a:buChar char="•"/>
            </a:pPr>
            <a:r>
              <a:rPr lang="en-US" sz="2400" b="1">
                <a:solidFill>
                  <a:srgbClr val="00CC00"/>
                </a:solidFill>
              </a:rPr>
              <a:t>CHLOROPLASTS</a:t>
            </a:r>
            <a:r>
              <a:rPr lang="en-US" sz="2400" b="1"/>
              <a:t> and </a:t>
            </a:r>
            <a:r>
              <a:rPr lang="en-US" sz="2400" b="1">
                <a:solidFill>
                  <a:srgbClr val="00CC00"/>
                </a:solidFill>
              </a:rPr>
              <a:t>MITOCHONDRIA</a:t>
            </a:r>
            <a:r>
              <a:rPr lang="en-US" sz="2400" b="1"/>
              <a:t> also contain DNA!!! </a:t>
            </a:r>
          </a:p>
          <a:p>
            <a:pPr eaLnBrk="1" hangingPunct="1">
              <a:spcBef>
                <a:spcPct val="50000"/>
              </a:spcBef>
              <a:buFontTx/>
              <a:buChar char="•"/>
            </a:pPr>
            <a:r>
              <a:rPr lang="en-US" sz="2400" b="1"/>
              <a:t>In humans, we can sequence mitochondrial DNA to analyze the maternal family line of an individual.</a:t>
            </a:r>
          </a:p>
          <a:p>
            <a:pPr eaLnBrk="1" hangingPunct="1">
              <a:spcBef>
                <a:spcPct val="50000"/>
              </a:spcBef>
              <a:buFontTx/>
              <a:buChar char="•"/>
            </a:pPr>
            <a:endParaRPr lang="en-US" sz="2400" b="1"/>
          </a:p>
          <a:p>
            <a:pPr eaLnBrk="1" hangingPunct="1">
              <a:spcBef>
                <a:spcPct val="50000"/>
              </a:spcBef>
              <a:buFontTx/>
              <a:buAutoNum type="arabicPeriod"/>
            </a:pPr>
            <a:endParaRPr lang="en-US" sz="2400" b="1"/>
          </a:p>
        </p:txBody>
      </p:sp>
    </p:spTree>
    <p:extLst>
      <p:ext uri="{BB962C8B-B14F-4D97-AF65-F5344CB8AC3E}">
        <p14:creationId xmlns:p14="http://schemas.microsoft.com/office/powerpoint/2010/main" val="3477390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dna_seq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500438"/>
            <a:ext cx="34544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2"/>
          <p:cNvSpPr txBox="1">
            <a:spLocks noChangeArrowheads="1"/>
          </p:cNvSpPr>
          <p:nvPr/>
        </p:nvSpPr>
        <p:spPr bwMode="auto">
          <a:xfrm>
            <a:off x="0" y="0"/>
            <a:ext cx="9144000" cy="482600"/>
          </a:xfrm>
          <a:prstGeom prst="rect">
            <a:avLst/>
          </a:prstGeom>
          <a:solidFill>
            <a:srgbClr val="FF9900"/>
          </a:solidFill>
          <a:ln w="25400">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latin typeface="Copperplate Gothic Bold" pitchFamily="34" charset="0"/>
              </a:rPr>
              <a:t>Protein Synthesis</a:t>
            </a:r>
          </a:p>
        </p:txBody>
      </p:sp>
      <p:sp>
        <p:nvSpPr>
          <p:cNvPr id="15368"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5369" name="Text Box 8"/>
          <p:cNvSpPr txBox="1">
            <a:spLocks noChangeArrowheads="1"/>
          </p:cNvSpPr>
          <p:nvPr/>
        </p:nvSpPr>
        <p:spPr bwMode="auto">
          <a:xfrm>
            <a:off x="971550" y="549275"/>
            <a:ext cx="81724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Mutations Provide Genetic Diversity!</a:t>
            </a:r>
          </a:p>
          <a:p>
            <a:pPr algn="ctr" eaLnBrk="1" hangingPunct="1">
              <a:spcBef>
                <a:spcPct val="50000"/>
              </a:spcBef>
            </a:pPr>
            <a:endParaRPr lang="en-US" sz="2400" b="1"/>
          </a:p>
          <a:p>
            <a:pPr eaLnBrk="1" hangingPunct="1">
              <a:spcBef>
                <a:spcPct val="50000"/>
              </a:spcBef>
              <a:buFontTx/>
              <a:buChar char="•"/>
            </a:pPr>
            <a:r>
              <a:rPr lang="en-US" sz="2400" b="1"/>
              <a:t>Mother’s mitochondria are located in each egg. </a:t>
            </a:r>
          </a:p>
          <a:p>
            <a:pPr eaLnBrk="1" hangingPunct="1">
              <a:spcBef>
                <a:spcPct val="50000"/>
              </a:spcBef>
              <a:buFontTx/>
              <a:buChar char="•"/>
            </a:pPr>
            <a:r>
              <a:rPr lang="en-US" sz="2400" b="1"/>
              <a:t>So mother’s pass on mitochondrial DNA to each of her offspring. </a:t>
            </a:r>
          </a:p>
          <a:p>
            <a:pPr eaLnBrk="1" hangingPunct="1">
              <a:spcBef>
                <a:spcPct val="50000"/>
              </a:spcBef>
              <a:buFontTx/>
              <a:buChar char="•"/>
            </a:pPr>
            <a:r>
              <a:rPr lang="en-US" sz="2400" b="1"/>
              <a:t>When a mother gains a mutation in her mtDNA, she passes it on to her offspring.</a:t>
            </a:r>
          </a:p>
          <a:p>
            <a:pPr eaLnBrk="1" hangingPunct="1">
              <a:spcBef>
                <a:spcPct val="50000"/>
              </a:spcBef>
              <a:buFontTx/>
              <a:buChar char="•"/>
            </a:pPr>
            <a:endParaRPr lang="en-US" sz="2400" b="1"/>
          </a:p>
          <a:p>
            <a:pPr eaLnBrk="1" hangingPunct="1">
              <a:spcBef>
                <a:spcPct val="50000"/>
              </a:spcBef>
              <a:buFontTx/>
              <a:buAutoNum type="arabicPeriod"/>
            </a:pPr>
            <a:endParaRPr lang="en-US" sz="2400" b="1"/>
          </a:p>
        </p:txBody>
      </p:sp>
    </p:spTree>
    <p:extLst>
      <p:ext uri="{BB962C8B-B14F-4D97-AF65-F5344CB8AC3E}">
        <p14:creationId xmlns:p14="http://schemas.microsoft.com/office/powerpoint/2010/main" val="243081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482600"/>
          </a:xfrm>
          <a:prstGeom prst="rect">
            <a:avLst/>
          </a:prstGeom>
          <a:solidFill>
            <a:srgbClr val="FF9900"/>
          </a:solidFill>
          <a:ln w="25400">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latin typeface="Copperplate Gothic Bold" pitchFamily="34" charset="0"/>
              </a:rPr>
              <a:t>Protein Synthesis</a:t>
            </a:r>
          </a:p>
        </p:txBody>
      </p:sp>
      <p:pic>
        <p:nvPicPr>
          <p:cNvPr id="16387" name="Picture 3"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238"/>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0438"/>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16391" name="Picture 10" descr="MtDNA_Distribution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5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315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8"/>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7416" name="Text Box 9"/>
          <p:cNvSpPr txBox="1">
            <a:spLocks noChangeArrowheads="1"/>
          </p:cNvSpPr>
          <p:nvPr/>
        </p:nvSpPr>
        <p:spPr bwMode="auto">
          <a:xfrm>
            <a:off x="971550" y="549275"/>
            <a:ext cx="817245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DNA fingerprinting </a:t>
            </a:r>
          </a:p>
          <a:p>
            <a:pPr eaLnBrk="1" hangingPunct="1">
              <a:spcBef>
                <a:spcPct val="50000"/>
              </a:spcBef>
              <a:buFontTx/>
              <a:buChar char="•"/>
            </a:pPr>
            <a:r>
              <a:rPr lang="en-US" sz="2400" b="1"/>
              <a:t>DNA fingerprinting is used to compare DNA samples from different locations.</a:t>
            </a:r>
          </a:p>
          <a:p>
            <a:pPr eaLnBrk="1" hangingPunct="1">
              <a:spcBef>
                <a:spcPct val="50000"/>
              </a:spcBef>
              <a:buFontTx/>
              <a:buChar char="•"/>
            </a:pPr>
            <a:r>
              <a:rPr lang="en-US" sz="2400" b="1"/>
              <a:t>It can be used to match parents to children and it can be used to match blood stains at a crime scene to a suspect.</a:t>
            </a:r>
          </a:p>
          <a:p>
            <a:pPr eaLnBrk="1" hangingPunct="1">
              <a:spcBef>
                <a:spcPct val="50000"/>
              </a:spcBef>
              <a:buFontTx/>
              <a:buChar char="•"/>
            </a:pPr>
            <a:r>
              <a:rPr lang="en-US" sz="2400" b="1"/>
              <a:t>The more similar the pattern, the closer the two samples are related! </a:t>
            </a:r>
          </a:p>
          <a:p>
            <a:pPr eaLnBrk="1" hangingPunct="1">
              <a:spcBef>
                <a:spcPct val="50000"/>
              </a:spcBef>
              <a:buFontTx/>
              <a:buChar char="•"/>
            </a:pPr>
            <a:r>
              <a:rPr lang="en-US" sz="2400" b="1"/>
              <a:t>NOTE: DNA FINGERPRINTING WORKS BECAUSE EACH PERSON HAS A DIFFERENT NUMBER OF RESTRICTION FRAGMENT LENGTH POLYMORPHISMS (RFLP) THAT SHOW UP IN THE FINGERPRINT.</a:t>
            </a:r>
          </a:p>
          <a:p>
            <a:pPr eaLnBrk="1" hangingPunct="1">
              <a:spcBef>
                <a:spcPct val="50000"/>
              </a:spcBef>
              <a:buFontTx/>
              <a:buAutoNum type="arabicPeriod"/>
            </a:pPr>
            <a:endParaRPr lang="en-US" sz="2400" b="1"/>
          </a:p>
        </p:txBody>
      </p:sp>
    </p:spTree>
    <p:extLst>
      <p:ext uri="{BB962C8B-B14F-4D97-AF65-F5344CB8AC3E}">
        <p14:creationId xmlns:p14="http://schemas.microsoft.com/office/powerpoint/2010/main" val="1065429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238"/>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0438"/>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MCj03052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29200"/>
            <a:ext cx="904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1187450" y="3357563"/>
            <a:ext cx="727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8440" name="Text Box 8"/>
          <p:cNvSpPr txBox="1">
            <a:spLocks noChangeArrowheads="1"/>
          </p:cNvSpPr>
          <p:nvPr/>
        </p:nvSpPr>
        <p:spPr bwMode="auto">
          <a:xfrm>
            <a:off x="4500563" y="549275"/>
            <a:ext cx="4643437"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DNA fingerprinting procedure</a:t>
            </a:r>
          </a:p>
          <a:p>
            <a:pPr eaLnBrk="1" hangingPunct="1">
              <a:spcBef>
                <a:spcPct val="50000"/>
              </a:spcBef>
              <a:buFontTx/>
              <a:buAutoNum type="arabicPeriod"/>
            </a:pPr>
            <a:r>
              <a:rPr lang="en-US" sz="2400" b="1"/>
              <a:t>Collection of sample</a:t>
            </a:r>
          </a:p>
          <a:p>
            <a:pPr eaLnBrk="1" hangingPunct="1">
              <a:spcBef>
                <a:spcPct val="50000"/>
              </a:spcBef>
              <a:buFontTx/>
              <a:buAutoNum type="arabicPeriod"/>
            </a:pPr>
            <a:r>
              <a:rPr lang="en-US" sz="2400" b="1"/>
              <a:t>Cut DNA with restriction enzymes</a:t>
            </a:r>
          </a:p>
          <a:p>
            <a:pPr eaLnBrk="1" hangingPunct="1">
              <a:spcBef>
                <a:spcPct val="50000"/>
              </a:spcBef>
              <a:buFontTx/>
              <a:buAutoNum type="arabicPeriod"/>
            </a:pPr>
            <a:r>
              <a:rPr lang="en-US" sz="2400" b="1"/>
              <a:t>Separate DNA segments use gel electrophoresis</a:t>
            </a:r>
          </a:p>
          <a:p>
            <a:pPr eaLnBrk="1" hangingPunct="1">
              <a:spcBef>
                <a:spcPct val="50000"/>
              </a:spcBef>
              <a:buFontTx/>
              <a:buAutoNum type="arabicPeriod"/>
            </a:pPr>
            <a:r>
              <a:rPr lang="en-US" sz="2400" b="1"/>
              <a:t>Blot DNA segments onto paper</a:t>
            </a:r>
          </a:p>
          <a:p>
            <a:pPr eaLnBrk="1" hangingPunct="1">
              <a:spcBef>
                <a:spcPct val="50000"/>
              </a:spcBef>
              <a:buFontTx/>
              <a:buAutoNum type="arabicPeriod"/>
            </a:pPr>
            <a:r>
              <a:rPr lang="en-US" sz="2400" b="1"/>
              <a:t>Put radioactive probe on the paper with DNA segments</a:t>
            </a:r>
          </a:p>
          <a:p>
            <a:pPr eaLnBrk="1" hangingPunct="1">
              <a:spcBef>
                <a:spcPct val="50000"/>
              </a:spcBef>
              <a:buFontTx/>
              <a:buAutoNum type="arabicPeriod"/>
            </a:pPr>
            <a:r>
              <a:rPr lang="en-US" sz="2400" b="1"/>
              <a:t>Take a look using x-ray film!</a:t>
            </a:r>
          </a:p>
          <a:p>
            <a:pPr eaLnBrk="1" hangingPunct="1">
              <a:spcBef>
                <a:spcPct val="50000"/>
              </a:spcBef>
            </a:pPr>
            <a:r>
              <a:rPr lang="en-US" b="1">
                <a:hlinkClick r:id="rId3"/>
              </a:rPr>
              <a:t> Check out electrophoresis</a:t>
            </a:r>
            <a:endParaRPr lang="en-US" b="1"/>
          </a:p>
          <a:p>
            <a:pPr eaLnBrk="1" hangingPunct="1">
              <a:spcBef>
                <a:spcPct val="50000"/>
              </a:spcBef>
              <a:buFontTx/>
              <a:buAutoNum type="arabicPeriod"/>
            </a:pPr>
            <a:endParaRPr lang="en-US" b="1"/>
          </a:p>
        </p:txBody>
      </p:sp>
      <p:pic>
        <p:nvPicPr>
          <p:cNvPr id="18441" name="Picture 10" descr="550image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18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744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2057400" y="228600"/>
            <a:ext cx="4716463" cy="621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Mutation</a:t>
            </a:r>
            <a:endParaRPr lang="en-US" dirty="0"/>
          </a:p>
        </p:txBody>
      </p:sp>
      <p:sp>
        <p:nvSpPr>
          <p:cNvPr id="3" name="Content Placeholder 2"/>
          <p:cNvSpPr>
            <a:spLocks noGrp="1"/>
          </p:cNvSpPr>
          <p:nvPr>
            <p:ph idx="1"/>
          </p:nvPr>
        </p:nvSpPr>
        <p:spPr/>
        <p:txBody>
          <a:bodyPr/>
          <a:lstStyle/>
          <a:p>
            <a:r>
              <a:rPr lang="en-US" dirty="0" smtClean="0"/>
              <a:t>Does not result in a change for the amino acid (</a:t>
            </a:r>
            <a:r>
              <a:rPr lang="en-US" dirty="0" err="1" smtClean="0"/>
              <a:t>a.a</a:t>
            </a:r>
            <a:r>
              <a:rPr lang="en-US" dirty="0" smtClean="0"/>
              <a:t>.) coded for</a:t>
            </a:r>
          </a:p>
          <a:p>
            <a:r>
              <a:rPr lang="en-US" dirty="0" smtClean="0"/>
              <a:t>Example: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Missense</a:t>
            </a:r>
            <a:r>
              <a:rPr lang="en-US" dirty="0" smtClean="0"/>
              <a:t> Mutation</a:t>
            </a:r>
            <a:endParaRPr lang="en-US" dirty="0"/>
          </a:p>
        </p:txBody>
      </p:sp>
      <p:sp>
        <p:nvSpPr>
          <p:cNvPr id="3" name="Content Placeholder 2"/>
          <p:cNvSpPr>
            <a:spLocks noGrp="1"/>
          </p:cNvSpPr>
          <p:nvPr>
            <p:ph idx="1"/>
          </p:nvPr>
        </p:nvSpPr>
        <p:spPr/>
        <p:txBody>
          <a:bodyPr/>
          <a:lstStyle/>
          <a:p>
            <a:r>
              <a:rPr lang="en-US" dirty="0" smtClean="0"/>
              <a:t>Results in the single substitution of one </a:t>
            </a:r>
            <a:r>
              <a:rPr lang="en-US" dirty="0" err="1" smtClean="0"/>
              <a:t>a.a</a:t>
            </a:r>
            <a:r>
              <a:rPr lang="en-US" dirty="0" smtClean="0"/>
              <a:t>. in the polypeptide </a:t>
            </a:r>
          </a:p>
          <a:p>
            <a:r>
              <a:rPr lang="en-US" dirty="0" smtClean="0"/>
              <a:t>Example: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Nonsense Mutation</a:t>
            </a:r>
            <a:endParaRPr lang="en-US" dirty="0"/>
          </a:p>
        </p:txBody>
      </p:sp>
      <p:sp>
        <p:nvSpPr>
          <p:cNvPr id="3" name="Content Placeholder 2"/>
          <p:cNvSpPr>
            <a:spLocks noGrp="1"/>
          </p:cNvSpPr>
          <p:nvPr>
            <p:ph idx="1"/>
          </p:nvPr>
        </p:nvSpPr>
        <p:spPr/>
        <p:txBody>
          <a:bodyPr/>
          <a:lstStyle/>
          <a:p>
            <a:r>
              <a:rPr lang="en-US" dirty="0" smtClean="0"/>
              <a:t>Converts a </a:t>
            </a:r>
            <a:r>
              <a:rPr lang="en-US" dirty="0" err="1" smtClean="0"/>
              <a:t>codon</a:t>
            </a:r>
            <a:r>
              <a:rPr lang="en-US" dirty="0" smtClean="0"/>
              <a:t> for an </a:t>
            </a:r>
            <a:r>
              <a:rPr lang="en-US" dirty="0" err="1" smtClean="0"/>
              <a:t>a.a</a:t>
            </a:r>
            <a:r>
              <a:rPr lang="en-US" dirty="0" smtClean="0"/>
              <a:t>. into a stop </a:t>
            </a:r>
            <a:r>
              <a:rPr lang="en-US" dirty="0" err="1" smtClean="0"/>
              <a:t>codon</a:t>
            </a:r>
            <a:endParaRPr lang="en-US" dirty="0" smtClean="0"/>
          </a:p>
          <a:p>
            <a:r>
              <a:rPr lang="en-US" dirty="0" smtClean="0"/>
              <a:t>Example:</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Deletion	</a:t>
            </a:r>
            <a:endParaRPr lang="en-US" dirty="0"/>
          </a:p>
        </p:txBody>
      </p:sp>
      <p:sp>
        <p:nvSpPr>
          <p:cNvPr id="3" name="Content Placeholder 2"/>
          <p:cNvSpPr>
            <a:spLocks noGrp="1"/>
          </p:cNvSpPr>
          <p:nvPr>
            <p:ph idx="1"/>
          </p:nvPr>
        </p:nvSpPr>
        <p:spPr/>
        <p:txBody>
          <a:bodyPr/>
          <a:lstStyle/>
          <a:p>
            <a:r>
              <a:rPr lang="en-US" dirty="0" smtClean="0"/>
              <a:t>Elimination of base pair or group of base pairs in DNA sequence</a:t>
            </a:r>
          </a:p>
          <a:p>
            <a:r>
              <a:rPr lang="en-US" dirty="0" smtClean="0"/>
              <a:t>Example: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a:t>
            </a:r>
            <a:endParaRPr lang="en-US" dirty="0"/>
          </a:p>
        </p:txBody>
      </p:sp>
      <p:sp>
        <p:nvSpPr>
          <p:cNvPr id="3" name="Content Placeholder 2"/>
          <p:cNvSpPr>
            <a:spLocks noGrp="1"/>
          </p:cNvSpPr>
          <p:nvPr>
            <p:ph idx="1"/>
          </p:nvPr>
        </p:nvSpPr>
        <p:spPr/>
        <p:txBody>
          <a:bodyPr/>
          <a:lstStyle/>
          <a:p>
            <a:r>
              <a:rPr lang="en-US" dirty="0" smtClean="0"/>
              <a:t>Placement of an extra nucleotide in a DNA sequence</a:t>
            </a:r>
          </a:p>
          <a:p>
            <a:r>
              <a:rPr lang="en-US" dirty="0" smtClean="0"/>
              <a:t>Example: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228</TotalTime>
  <Words>1086</Words>
  <Application>Microsoft Office PowerPoint</Application>
  <PresentationFormat>On-screen Show (4:3)</PresentationFormat>
  <Paragraphs>201</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Mutations &amp; Genetic Variation</vt:lpstr>
      <vt:lpstr>PowerPoint Presentation</vt:lpstr>
      <vt:lpstr>PowerPoint Presentation</vt:lpstr>
      <vt:lpstr>PowerPoint Presentation</vt:lpstr>
      <vt:lpstr>Silent Mutation</vt:lpstr>
      <vt:lpstr>Missense Mutation</vt:lpstr>
      <vt:lpstr>Nonsense Mutation</vt:lpstr>
      <vt:lpstr>Deletion </vt:lpstr>
      <vt:lpstr>Insertion</vt:lpstr>
      <vt:lpstr>Frameshift Mutation</vt:lpstr>
      <vt:lpstr>PowerPoint Presentation</vt:lpstr>
      <vt:lpstr>Translocation</vt:lpstr>
      <vt:lpstr>Inversion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Also need to know: </vt:lpstr>
      <vt:lpstr>Gene Regulation</vt:lpstr>
      <vt:lpstr>PowerPoint Presentation</vt:lpstr>
      <vt:lpstr>PowerPoint Presentation</vt:lpstr>
      <vt:lpstr>Cancer:</vt:lpstr>
      <vt:lpstr>Cancer cells differ from normal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RDCRD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 &amp; Genetic Variation</dc:title>
  <dc:creator>lunland</dc:creator>
  <cp:lastModifiedBy>Lindsay Unland</cp:lastModifiedBy>
  <cp:revision>28</cp:revision>
  <dcterms:created xsi:type="dcterms:W3CDTF">2009-12-15T15:13:29Z</dcterms:created>
  <dcterms:modified xsi:type="dcterms:W3CDTF">2013-05-23T14:30:29Z</dcterms:modified>
</cp:coreProperties>
</file>