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4"/>
  </p:handoutMasterIdLst>
  <p:sldIdLst>
    <p:sldId id="282" r:id="rId2"/>
    <p:sldId id="283" r:id="rId3"/>
    <p:sldId id="284" r:id="rId4"/>
    <p:sldId id="285" r:id="rId5"/>
    <p:sldId id="286" r:id="rId6"/>
    <p:sldId id="287" r:id="rId7"/>
    <p:sldId id="289" r:id="rId8"/>
    <p:sldId id="290" r:id="rId9"/>
    <p:sldId id="291" r:id="rId10"/>
    <p:sldId id="292" r:id="rId11"/>
    <p:sldId id="293" r:id="rId12"/>
    <p:sldId id="302" r:id="rId13"/>
    <p:sldId id="294" r:id="rId14"/>
    <p:sldId id="295" r:id="rId15"/>
    <p:sldId id="296" r:id="rId16"/>
    <p:sldId id="297" r:id="rId17"/>
    <p:sldId id="298" r:id="rId18"/>
    <p:sldId id="299" r:id="rId19"/>
    <p:sldId id="300" r:id="rId20"/>
    <p:sldId id="264" r:id="rId21"/>
    <p:sldId id="265" r:id="rId22"/>
    <p:sldId id="266" r:id="rId23"/>
    <p:sldId id="267" r:id="rId24"/>
    <p:sldId id="268" r:id="rId25"/>
    <p:sldId id="269" r:id="rId26"/>
    <p:sldId id="270" r:id="rId27"/>
    <p:sldId id="271" r:id="rId28"/>
    <p:sldId id="272" r:id="rId29"/>
    <p:sldId id="273" r:id="rId30"/>
    <p:sldId id="274" r:id="rId31"/>
    <p:sldId id="305" r:id="rId32"/>
    <p:sldId id="275" r:id="rId33"/>
    <p:sldId id="301" r:id="rId34"/>
    <p:sldId id="276" r:id="rId35"/>
    <p:sldId id="277" r:id="rId36"/>
    <p:sldId id="278" r:id="rId37"/>
    <p:sldId id="306" r:id="rId38"/>
    <p:sldId id="307" r:id="rId39"/>
    <p:sldId id="303" r:id="rId40"/>
    <p:sldId id="279" r:id="rId41"/>
    <p:sldId id="308" r:id="rId42"/>
    <p:sldId id="304" r:id="rId43"/>
  </p:sldIdLst>
  <p:sldSz cx="9144000" cy="6858000" type="screen4x3"/>
  <p:notesSz cx="6858000"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2" y="-12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0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026"/>
          </a:xfrm>
          <a:prstGeom prst="rect">
            <a:avLst/>
          </a:prstGeom>
        </p:spPr>
        <p:txBody>
          <a:bodyPr vert="horz" lIns="91440" tIns="45720" rIns="91440" bIns="45720" rtlCol="0"/>
          <a:lstStyle>
            <a:lvl1pPr algn="r">
              <a:defRPr sz="1200"/>
            </a:lvl1pPr>
          </a:lstStyle>
          <a:p>
            <a:fld id="{329FF490-C8CD-403B-B46E-D2719E6F3917}" type="datetimeFigureOut">
              <a:rPr lang="en-US" smtClean="0"/>
              <a:pPr/>
              <a:t>4/15/2013</a:t>
            </a:fld>
            <a:endParaRPr lang="en-US"/>
          </a:p>
        </p:txBody>
      </p:sp>
      <p:sp>
        <p:nvSpPr>
          <p:cNvPr id="4" name="Footer Placeholder 3"/>
          <p:cNvSpPr>
            <a:spLocks noGrp="1"/>
          </p:cNvSpPr>
          <p:nvPr>
            <p:ph type="ftr" sz="quarter" idx="2"/>
          </p:nvPr>
        </p:nvSpPr>
        <p:spPr>
          <a:xfrm>
            <a:off x="0" y="8719894"/>
            <a:ext cx="2971800" cy="4590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19894"/>
            <a:ext cx="2971800" cy="459026"/>
          </a:xfrm>
          <a:prstGeom prst="rect">
            <a:avLst/>
          </a:prstGeom>
        </p:spPr>
        <p:txBody>
          <a:bodyPr vert="horz" lIns="91440" tIns="45720" rIns="91440" bIns="45720" rtlCol="0" anchor="b"/>
          <a:lstStyle>
            <a:lvl1pPr algn="r">
              <a:defRPr sz="1200"/>
            </a:lvl1pPr>
          </a:lstStyle>
          <a:p>
            <a:fld id="{90005551-BAB1-4B20-A518-6C0F7FD09F8C}" type="slidenum">
              <a:rPr lang="en-US" smtClean="0"/>
              <a:pPr/>
              <a:t>‹#›</a:t>
            </a:fld>
            <a:endParaRPr lang="en-US"/>
          </a:p>
        </p:txBody>
      </p:sp>
    </p:spTree>
    <p:extLst>
      <p:ext uri="{BB962C8B-B14F-4D97-AF65-F5344CB8AC3E}">
        <p14:creationId xmlns:p14="http://schemas.microsoft.com/office/powerpoint/2010/main" val="2075461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4C2C4E2-3A0D-4A0E-A3F0-6E20D6ED164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1264BE0-8E67-403B-926E-ECFF04C5B4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C2C4E2-3A0D-4A0E-A3F0-6E20D6ED164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C2C4E2-3A0D-4A0E-A3F0-6E20D6ED164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C2C4E2-3A0D-4A0E-A3F0-6E20D6ED16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324A4DD-F3AF-4D18-9C67-C92A0552885E}" type="datetimeFigureOut">
              <a:rPr lang="en-US" smtClean="0"/>
              <a:pPr/>
              <a:t>4/15/2013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C2C4E2-3A0D-4A0E-A3F0-6E20D6ED164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324A4DD-F3AF-4D18-9C67-C92A0552885E}" type="datetimeFigureOut">
              <a:rPr lang="en-US" smtClean="0"/>
              <a:pPr/>
              <a:t>4/15/2013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4C2C4E2-3A0D-4A0E-A3F0-6E20D6ED164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trographics.com/GalleryPrints/Display/GP200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wisc-online.com/objects/index_tj.asp?objID=AP1480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encarta.msn.com/xrefmedia/sharemed/targets/images/pho/35a5c/35A5C297.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dc.med.nagasaki-u.ac.jp/n50/disaster/BMFum-b-big.gif"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Mj03957350000[1]"/>
          <p:cNvPicPr>
            <a:picLocks noChangeAspect="1" noChangeArrowheads="1" noCrop="1"/>
          </p:cNvPicPr>
          <p:nvPr/>
        </p:nvPicPr>
        <p:blipFill>
          <a:blip r:embed="rId2" cstate="print"/>
          <a:srcRect/>
          <a:stretch>
            <a:fillRect/>
          </a:stretch>
        </p:blipFill>
        <p:spPr bwMode="auto">
          <a:xfrm>
            <a:off x="5867400" y="1268413"/>
            <a:ext cx="2706688" cy="2706687"/>
          </a:xfrm>
          <a:prstGeom prst="rect">
            <a:avLst/>
          </a:prstGeom>
          <a:noFill/>
        </p:spPr>
      </p:pic>
      <p:sp>
        <p:nvSpPr>
          <p:cNvPr id="2050" name="Rectangle 2"/>
          <p:cNvSpPr>
            <a:spLocks noGrp="1" noChangeArrowheads="1"/>
          </p:cNvSpPr>
          <p:nvPr>
            <p:ph type="ctrTitle"/>
          </p:nvPr>
        </p:nvSpPr>
        <p:spPr>
          <a:xfrm>
            <a:off x="762000" y="3516312"/>
            <a:ext cx="7772400" cy="3341688"/>
          </a:xfrm>
        </p:spPr>
        <p:txBody>
          <a:bodyPr/>
          <a:lstStyle/>
          <a:p>
            <a:r>
              <a:rPr lang="en-US" sz="6600" dirty="0"/>
              <a:t>		   Blood </a:t>
            </a:r>
            <a:br>
              <a:rPr lang="en-US" sz="6600" dirty="0"/>
            </a:br>
            <a:r>
              <a:rPr lang="en-US" sz="6600" dirty="0"/>
              <a:t>		and </a:t>
            </a:r>
            <a:br>
              <a:rPr lang="en-US" sz="6600" dirty="0"/>
            </a:br>
            <a:r>
              <a:rPr lang="en-US" sz="6600" dirty="0"/>
              <a:t>  Immunity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i_0062"/>
          <p:cNvPicPr>
            <a:picLocks noGrp="1" noChangeAspect="1" noChangeArrowheads="1"/>
          </p:cNvPicPr>
          <p:nvPr>
            <p:ph type="title"/>
          </p:nvPr>
        </p:nvPicPr>
        <p:blipFill>
          <a:blip r:embed="rId2" cstate="print"/>
          <a:srcRect/>
          <a:stretch>
            <a:fillRect/>
          </a:stretch>
        </p:blipFill>
        <p:spPr>
          <a:xfrm>
            <a:off x="1116013" y="0"/>
            <a:ext cx="6608762" cy="68580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Platelets</a:t>
            </a:r>
          </a:p>
        </p:txBody>
      </p:sp>
      <p:sp>
        <p:nvSpPr>
          <p:cNvPr id="27651" name="Rectangle 3"/>
          <p:cNvSpPr>
            <a:spLocks noGrp="1" noChangeArrowheads="1"/>
          </p:cNvSpPr>
          <p:nvPr>
            <p:ph idx="1"/>
          </p:nvPr>
        </p:nvSpPr>
        <p:spPr/>
        <p:txBody>
          <a:bodyPr/>
          <a:lstStyle/>
          <a:p>
            <a:r>
              <a:rPr lang="en-US" dirty="0"/>
              <a:t>Platelets are </a:t>
            </a:r>
            <a:r>
              <a:rPr lang="en-US" dirty="0" err="1"/>
              <a:t>cytoplasmic</a:t>
            </a:r>
            <a:r>
              <a:rPr lang="en-US" dirty="0"/>
              <a:t> fragments that break off from unusually large cells found in the bone marrow</a:t>
            </a:r>
          </a:p>
          <a:p>
            <a:r>
              <a:rPr lang="en-US" dirty="0"/>
              <a:t>They play an essential role in the clotting of blood and in plugging breaks in blood vessels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questions</a:t>
            </a:r>
            <a:endParaRPr lang="en-US" dirty="0"/>
          </a:p>
        </p:txBody>
      </p:sp>
      <p:sp>
        <p:nvSpPr>
          <p:cNvPr id="5" name="Content Placeholder 4"/>
          <p:cNvSpPr>
            <a:spLocks noGrp="1"/>
          </p:cNvSpPr>
          <p:nvPr>
            <p:ph idx="1"/>
          </p:nvPr>
        </p:nvSpPr>
        <p:spPr/>
        <p:txBody>
          <a:bodyPr/>
          <a:lstStyle/>
          <a:p>
            <a:r>
              <a:rPr lang="en-US" dirty="0" smtClean="0"/>
              <a:t>Do #</a:t>
            </a:r>
            <a:r>
              <a:rPr lang="en-US" b="1" dirty="0" smtClean="0"/>
              <a:t>1</a:t>
            </a:r>
            <a:r>
              <a:rPr lang="en-US" dirty="0" smtClean="0"/>
              <a:t>-6 on page 352</a:t>
            </a:r>
          </a:p>
          <a:p>
            <a:endParaRPr lang="en-US" dirty="0" smtClean="0"/>
          </a:p>
          <a:p>
            <a:pPr>
              <a:buNone/>
            </a:pP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The Functions of Blood</a:t>
            </a:r>
          </a:p>
        </p:txBody>
      </p:sp>
      <p:sp>
        <p:nvSpPr>
          <p:cNvPr id="3075" name="Rectangle 3"/>
          <p:cNvSpPr>
            <a:spLocks noGrp="1" noChangeArrowheads="1"/>
          </p:cNvSpPr>
          <p:nvPr>
            <p:ph idx="1"/>
          </p:nvPr>
        </p:nvSpPr>
        <p:spPr/>
        <p:txBody>
          <a:bodyPr/>
          <a:lstStyle/>
          <a:p>
            <a:pPr marL="609600" indent="-609600"/>
            <a:r>
              <a:rPr lang="en-US" dirty="0"/>
              <a:t>Blood is the most abundant fluid in our bodies.  It does a number of jobs to keep us healthy and strong including distribution of substances throughout our bodies, regulation of blood levels and body protection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Distribution</a:t>
            </a:r>
          </a:p>
        </p:txBody>
      </p:sp>
      <p:sp>
        <p:nvSpPr>
          <p:cNvPr id="28675" name="Rectangle 3"/>
          <p:cNvSpPr>
            <a:spLocks noGrp="1" noChangeArrowheads="1"/>
          </p:cNvSpPr>
          <p:nvPr>
            <p:ph idx="1"/>
          </p:nvPr>
        </p:nvSpPr>
        <p:spPr/>
        <p:txBody>
          <a:bodyPr/>
          <a:lstStyle/>
          <a:p>
            <a:pPr marL="609600" indent="-609600">
              <a:buFont typeface="Wingdings" pitchFamily="2" charset="2"/>
              <a:buAutoNum type="arabicPeriod"/>
            </a:pPr>
            <a:r>
              <a:rPr lang="en-US" sz="2800" dirty="0"/>
              <a:t>Delivering oxygen from the lungs and nutrients from the digestive tract to all body cells</a:t>
            </a:r>
          </a:p>
          <a:p>
            <a:pPr marL="609600" indent="-609600">
              <a:buFont typeface="Wingdings" pitchFamily="2" charset="2"/>
              <a:buAutoNum type="arabicPeriod"/>
            </a:pPr>
            <a:r>
              <a:rPr lang="en-US" sz="2800" dirty="0"/>
              <a:t>Transporting metabolic waste products from cells to elimination sites</a:t>
            </a:r>
          </a:p>
          <a:p>
            <a:pPr marL="609600" indent="-609600">
              <a:buFont typeface="Wingdings" pitchFamily="2" charset="2"/>
              <a:buAutoNum type="arabicPeriod"/>
            </a:pPr>
            <a:r>
              <a:rPr lang="en-US" sz="2800" dirty="0"/>
              <a:t>Transporting hormones from the endocrine organs to their target organs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additive="base">
                                        <p:cTn id="24"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t>Regulation</a:t>
            </a:r>
          </a:p>
        </p:txBody>
      </p:sp>
      <p:sp>
        <p:nvSpPr>
          <p:cNvPr id="4102" name="Rectangle 6"/>
          <p:cNvSpPr>
            <a:spLocks noGrp="1" noChangeArrowheads="1"/>
          </p:cNvSpPr>
          <p:nvPr>
            <p:ph idx="1"/>
          </p:nvPr>
        </p:nvSpPr>
        <p:spPr/>
        <p:txBody>
          <a:bodyPr/>
          <a:lstStyle/>
          <a:p>
            <a:pPr marL="609600" indent="-609600">
              <a:buFont typeface="Wingdings" pitchFamily="2" charset="2"/>
              <a:buAutoNum type="arabicPeriod"/>
            </a:pPr>
            <a:r>
              <a:rPr lang="en-US" sz="2800" dirty="0"/>
              <a:t>Maintain appropriate body temperature by vasoconstriction and </a:t>
            </a:r>
            <a:r>
              <a:rPr lang="en-US" sz="2800" dirty="0" err="1"/>
              <a:t>vasodialiation</a:t>
            </a:r>
            <a:endParaRPr lang="en-US" sz="2800" dirty="0"/>
          </a:p>
          <a:p>
            <a:pPr marL="609600" indent="-609600">
              <a:buFont typeface="Wingdings" pitchFamily="2" charset="2"/>
              <a:buAutoNum type="arabicPeriod"/>
            </a:pPr>
            <a:r>
              <a:rPr lang="en-US" sz="2800" dirty="0"/>
              <a:t>Maintain normal pH in body tissues</a:t>
            </a:r>
          </a:p>
          <a:p>
            <a:pPr marL="990600" lvl="1" indent="-533400">
              <a:buFontTx/>
              <a:buChar char="-"/>
            </a:pPr>
            <a:r>
              <a:rPr lang="en-US" sz="2400" dirty="0"/>
              <a:t>blood proteins act as buffers</a:t>
            </a:r>
          </a:p>
          <a:p>
            <a:pPr marL="990600" lvl="1" indent="-533400">
              <a:buFontTx/>
              <a:buChar char="-"/>
            </a:pPr>
            <a:r>
              <a:rPr lang="en-US" sz="2400" dirty="0"/>
              <a:t>reservoir of bicarbonate ions</a:t>
            </a:r>
          </a:p>
          <a:p>
            <a:pPr marL="609600" indent="-609600">
              <a:buFont typeface="Wingdings" pitchFamily="2" charset="2"/>
              <a:buAutoNum type="arabicPeriod" startAt="3"/>
            </a:pPr>
            <a:r>
              <a:rPr lang="en-US" sz="2800" dirty="0"/>
              <a:t>Maintain adequate fluid volume in the circulatory system</a:t>
            </a:r>
          </a:p>
          <a:p>
            <a:pPr marL="990600" lvl="1" indent="-533400">
              <a:buFontTx/>
              <a:buChar char="-"/>
            </a:pPr>
            <a:r>
              <a:rPr lang="en-US" sz="2400" dirty="0"/>
              <a:t>salts and blood proteins prevent excess fluid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 calcmode="lin" valueType="num">
                                      <p:cBhvr additive="base">
                                        <p:cTn id="12" dur="500" fill="hold"/>
                                        <p:tgtEl>
                                          <p:spTgt spid="410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2">
                                            <p:txEl>
                                              <p:pRg st="1" end="1"/>
                                            </p:txEl>
                                          </p:spTgt>
                                        </p:tgtEl>
                                        <p:attrNameLst>
                                          <p:attrName>style.visibility</p:attrName>
                                        </p:attrNameLst>
                                      </p:cBhvr>
                                      <p:to>
                                        <p:strVal val="visible"/>
                                      </p:to>
                                    </p:set>
                                    <p:anim calcmode="lin" valueType="num">
                                      <p:cBhvr additive="base">
                                        <p:cTn id="18" dur="5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0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102">
                                            <p:txEl>
                                              <p:pRg st="2" end="2"/>
                                            </p:txEl>
                                          </p:spTgt>
                                        </p:tgtEl>
                                        <p:attrNameLst>
                                          <p:attrName>style.visibility</p:attrName>
                                        </p:attrNameLst>
                                      </p:cBhvr>
                                      <p:to>
                                        <p:strVal val="visible"/>
                                      </p:to>
                                    </p:set>
                                    <p:anim calcmode="lin" valueType="num">
                                      <p:cBhvr additive="base">
                                        <p:cTn id="22" dur="500" fill="hold"/>
                                        <p:tgtEl>
                                          <p:spTgt spid="410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10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102">
                                            <p:txEl>
                                              <p:pRg st="3" end="3"/>
                                            </p:txEl>
                                          </p:spTgt>
                                        </p:tgtEl>
                                        <p:attrNameLst>
                                          <p:attrName>style.visibility</p:attrName>
                                        </p:attrNameLst>
                                      </p:cBhvr>
                                      <p:to>
                                        <p:strVal val="visible"/>
                                      </p:to>
                                    </p:set>
                                    <p:anim calcmode="lin" valueType="num">
                                      <p:cBhvr additive="base">
                                        <p:cTn id="26" dur="500" fill="hold"/>
                                        <p:tgtEl>
                                          <p:spTgt spid="410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2">
                                            <p:txEl>
                                              <p:pRg st="4" end="4"/>
                                            </p:txEl>
                                          </p:spTgt>
                                        </p:tgtEl>
                                        <p:attrNameLst>
                                          <p:attrName>style.visibility</p:attrName>
                                        </p:attrNameLst>
                                      </p:cBhvr>
                                      <p:to>
                                        <p:strVal val="visible"/>
                                      </p:to>
                                    </p:set>
                                    <p:anim calcmode="lin" valueType="num">
                                      <p:cBhvr additive="base">
                                        <p:cTn id="32" dur="500" fill="hold"/>
                                        <p:tgtEl>
                                          <p:spTgt spid="41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0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102">
                                            <p:txEl>
                                              <p:pRg st="5" end="5"/>
                                            </p:txEl>
                                          </p:spTgt>
                                        </p:tgtEl>
                                        <p:attrNameLst>
                                          <p:attrName>style.visibility</p:attrName>
                                        </p:attrNameLst>
                                      </p:cBhvr>
                                      <p:to>
                                        <p:strVal val="visible"/>
                                      </p:to>
                                    </p:set>
                                    <p:anim calcmode="lin" valueType="num">
                                      <p:cBhvr additive="base">
                                        <p:cTn id="36" dur="500" fill="hold"/>
                                        <p:tgtEl>
                                          <p:spTgt spid="410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1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68313" y="692150"/>
            <a:ext cx="8229600" cy="4525963"/>
          </a:xfrm>
        </p:spPr>
        <p:txBody>
          <a:bodyPr/>
          <a:lstStyle/>
          <a:p>
            <a:pPr marL="990600" lvl="1" indent="-533400">
              <a:buFontTx/>
              <a:buNone/>
            </a:pPr>
            <a:r>
              <a:rPr lang="en-US" b="1" dirty="0"/>
              <a:t>PROTECTION</a:t>
            </a:r>
          </a:p>
          <a:p>
            <a:pPr marL="990600" lvl="1" indent="-533400">
              <a:buFontTx/>
              <a:buNone/>
            </a:pPr>
            <a:r>
              <a:rPr lang="en-US" dirty="0"/>
              <a:t>	1.  protects our bodies against excessive blood loss (clotting and spasms)</a:t>
            </a:r>
          </a:p>
          <a:p>
            <a:pPr marL="990600" lvl="1" indent="-533400">
              <a:buFontTx/>
              <a:buNone/>
            </a:pPr>
            <a:r>
              <a:rPr lang="en-US" dirty="0"/>
              <a:t>	2.  protection against foreign invaders through the lines of defense of the immune systems white blood cells (WCB) and antibodies</a:t>
            </a:r>
          </a:p>
        </p:txBody>
      </p:sp>
      <p:pic>
        <p:nvPicPr>
          <p:cNvPr id="5125" name="Picture 5" descr="antibodies"/>
          <p:cNvPicPr>
            <a:picLocks noChangeAspect="1" noChangeArrowheads="1"/>
          </p:cNvPicPr>
          <p:nvPr/>
        </p:nvPicPr>
        <p:blipFill>
          <a:blip r:embed="rId2" cstate="print"/>
          <a:srcRect/>
          <a:stretch>
            <a:fillRect/>
          </a:stretch>
        </p:blipFill>
        <p:spPr bwMode="auto">
          <a:xfrm>
            <a:off x="539750" y="4005263"/>
            <a:ext cx="4319588" cy="2609850"/>
          </a:xfrm>
          <a:prstGeom prst="rect">
            <a:avLst/>
          </a:prstGeom>
          <a:noFill/>
        </p:spPr>
      </p:pic>
      <p:pic>
        <p:nvPicPr>
          <p:cNvPr id="5127" name="Picture 7" descr="GP2001">
            <a:hlinkClick r:id="rId3"/>
          </p:cNvPr>
          <p:cNvPicPr>
            <a:picLocks noChangeAspect="1" noChangeArrowheads="1"/>
          </p:cNvPicPr>
          <p:nvPr/>
        </p:nvPicPr>
        <p:blipFill>
          <a:blip r:embed="rId4" cstate="print"/>
          <a:srcRect l="11569" r="10617"/>
          <a:stretch>
            <a:fillRect/>
          </a:stretch>
        </p:blipFill>
        <p:spPr bwMode="auto">
          <a:xfrm>
            <a:off x="6051550" y="3573463"/>
            <a:ext cx="2408238" cy="309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 calcmode="lin" valueType="num">
                                      <p:cBhvr additive="base">
                                        <p:cTn id="18"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box(in)">
                                      <p:cBhvr>
                                        <p:cTn id="24" dur="500"/>
                                        <p:tgtEl>
                                          <p:spTgt spid="512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checkerboard(across)">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333375"/>
            <a:ext cx="7543800" cy="1431925"/>
          </a:xfrm>
        </p:spPr>
        <p:txBody>
          <a:bodyPr/>
          <a:lstStyle/>
          <a:p>
            <a:r>
              <a:rPr lang="en-US" dirty="0"/>
              <a:t>Blood Disorders	</a:t>
            </a:r>
          </a:p>
        </p:txBody>
      </p:sp>
      <p:sp>
        <p:nvSpPr>
          <p:cNvPr id="32771" name="Rectangle 3"/>
          <p:cNvSpPr>
            <a:spLocks noGrp="1" noChangeArrowheads="1"/>
          </p:cNvSpPr>
          <p:nvPr>
            <p:ph idx="1"/>
          </p:nvPr>
        </p:nvSpPr>
        <p:spPr>
          <a:xfrm>
            <a:off x="1066800" y="1981200"/>
            <a:ext cx="7543800" cy="4471988"/>
          </a:xfrm>
        </p:spPr>
        <p:txBody>
          <a:bodyPr/>
          <a:lstStyle/>
          <a:p>
            <a:pPr>
              <a:lnSpc>
                <a:spcPct val="90000"/>
              </a:lnSpc>
            </a:pPr>
            <a:r>
              <a:rPr lang="en-US" dirty="0"/>
              <a:t>Anemia- A condition where the blood has an abnormally low oxygen carrying ability</a:t>
            </a:r>
          </a:p>
          <a:p>
            <a:pPr>
              <a:lnSpc>
                <a:spcPct val="90000"/>
              </a:lnSpc>
            </a:pPr>
            <a:r>
              <a:rPr lang="en-US" dirty="0"/>
              <a:t>Causes include</a:t>
            </a:r>
          </a:p>
          <a:p>
            <a:pPr lvl="1">
              <a:lnSpc>
                <a:spcPct val="90000"/>
              </a:lnSpc>
            </a:pPr>
            <a:r>
              <a:rPr lang="en-US" dirty="0"/>
              <a:t>insufficient # RBC</a:t>
            </a:r>
          </a:p>
          <a:p>
            <a:pPr lvl="1">
              <a:lnSpc>
                <a:spcPct val="90000"/>
              </a:lnSpc>
            </a:pPr>
            <a:r>
              <a:rPr lang="en-US" dirty="0"/>
              <a:t>decreased hemoglobin (no iron</a:t>
            </a:r>
            <a:r>
              <a:rPr lang="en-US" dirty="0">
                <a:sym typeface="Wingdings" pitchFamily="2" charset="2"/>
              </a:rPr>
              <a:t> hemoglobin RBC)</a:t>
            </a:r>
          </a:p>
          <a:p>
            <a:pPr lvl="1">
              <a:lnSpc>
                <a:spcPct val="90000"/>
              </a:lnSpc>
            </a:pPr>
            <a:r>
              <a:rPr lang="en-US" dirty="0">
                <a:sym typeface="Wingdings" pitchFamily="2" charset="2"/>
              </a:rPr>
              <a:t>abnormal hemoglobin (</a:t>
            </a:r>
            <a:r>
              <a:rPr lang="en-US" dirty="0" err="1">
                <a:sym typeface="Wingdings" pitchFamily="2" charset="2"/>
              </a:rPr>
              <a:t>ie</a:t>
            </a:r>
            <a:r>
              <a:rPr lang="en-US" dirty="0">
                <a:sym typeface="Wingdings" pitchFamily="2" charset="2"/>
              </a:rPr>
              <a:t>: Sickle cell anemia)</a:t>
            </a:r>
            <a:endParaRPr lang="en-US" dirty="0"/>
          </a:p>
          <a:p>
            <a:pPr>
              <a:lnSpc>
                <a:spcPct val="90000"/>
              </a:lnSpc>
            </a:pPr>
            <a:endParaRPr lang="en-US" dirty="0"/>
          </a:p>
        </p:txBody>
      </p:sp>
      <p:pic>
        <p:nvPicPr>
          <p:cNvPr id="32773" name="Picture 5" descr="hdc_0001_0003_0_img0235"/>
          <p:cNvPicPr>
            <a:picLocks noChangeAspect="1" noChangeArrowheads="1"/>
          </p:cNvPicPr>
          <p:nvPr/>
        </p:nvPicPr>
        <p:blipFill>
          <a:blip r:embed="rId2" cstate="print"/>
          <a:srcRect/>
          <a:stretch>
            <a:fillRect/>
          </a:stretch>
        </p:blipFill>
        <p:spPr bwMode="auto">
          <a:xfrm>
            <a:off x="5651500" y="0"/>
            <a:ext cx="3171825"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checkerboard(across)">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1">
                                            <p:txEl>
                                              <p:pRg st="0" end="0"/>
                                            </p:txEl>
                                          </p:spTgt>
                                        </p:tgtEl>
                                        <p:attrNameLst>
                                          <p:attrName>style.visibility</p:attrName>
                                        </p:attrNameLst>
                                      </p:cBhvr>
                                      <p:to>
                                        <p:strVal val="visible"/>
                                      </p:to>
                                    </p:set>
                                    <p:anim calcmode="lin" valueType="num">
                                      <p:cBhvr additive="base">
                                        <p:cTn id="1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additive="base">
                                        <p:cTn id="2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771">
                                            <p:txEl>
                                              <p:pRg st="2" end="2"/>
                                            </p:txEl>
                                          </p:spTgt>
                                        </p:tgtEl>
                                        <p:attrNameLst>
                                          <p:attrName>style.visibility</p:attrName>
                                        </p:attrNameLst>
                                      </p:cBhvr>
                                      <p:to>
                                        <p:strVal val="visible"/>
                                      </p:to>
                                    </p:set>
                                    <p:anim calcmode="lin" valueType="num">
                                      <p:cBhvr additive="base">
                                        <p:cTn id="2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additive="base">
                                        <p:cTn id="3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 calcmode="lin" valueType="num">
                                      <p:cBhvr additive="base">
                                        <p:cTn id="3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2988" y="333375"/>
            <a:ext cx="7543800" cy="1431925"/>
          </a:xfrm>
        </p:spPr>
        <p:txBody>
          <a:bodyPr/>
          <a:lstStyle/>
          <a:p>
            <a:r>
              <a:rPr lang="en-US" dirty="0"/>
              <a:t>Leukemia</a:t>
            </a:r>
          </a:p>
        </p:txBody>
      </p:sp>
      <p:sp>
        <p:nvSpPr>
          <p:cNvPr id="34819" name="Rectangle 3"/>
          <p:cNvSpPr>
            <a:spLocks noGrp="1" noChangeArrowheads="1"/>
          </p:cNvSpPr>
          <p:nvPr>
            <p:ph idx="1"/>
          </p:nvPr>
        </p:nvSpPr>
        <p:spPr>
          <a:xfrm>
            <a:off x="1066800" y="1981200"/>
            <a:ext cx="7543800" cy="4471988"/>
          </a:xfrm>
        </p:spPr>
        <p:txBody>
          <a:bodyPr/>
          <a:lstStyle/>
          <a:p>
            <a:pPr>
              <a:lnSpc>
                <a:spcPct val="90000"/>
              </a:lnSpc>
            </a:pPr>
            <a:r>
              <a:rPr lang="en-US" dirty="0"/>
              <a:t>Refers to a group of cancerous conditions of white blood cells which remain unspecialized and mitotic, and suppress or impair normal bone marrow functioning</a:t>
            </a:r>
          </a:p>
          <a:p>
            <a:pPr>
              <a:lnSpc>
                <a:spcPct val="90000"/>
              </a:lnSpc>
            </a:pPr>
            <a:r>
              <a:rPr lang="en-US" dirty="0"/>
              <a:t>WBC have developed too quickly and cannot carry out functions properly</a:t>
            </a:r>
          </a:p>
          <a:p>
            <a:pPr>
              <a:lnSpc>
                <a:spcPct val="90000"/>
              </a:lnSpc>
            </a:pPr>
            <a:r>
              <a:rPr lang="en-US" dirty="0"/>
              <a:t>They use resources needed by healthy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Hemophilia</a:t>
            </a:r>
          </a:p>
        </p:txBody>
      </p:sp>
      <p:sp>
        <p:nvSpPr>
          <p:cNvPr id="35843" name="Rectangle 3"/>
          <p:cNvSpPr>
            <a:spLocks noGrp="1" noChangeArrowheads="1"/>
          </p:cNvSpPr>
          <p:nvPr>
            <p:ph idx="1"/>
          </p:nvPr>
        </p:nvSpPr>
        <p:spPr>
          <a:xfrm>
            <a:off x="1066800" y="1981200"/>
            <a:ext cx="7543800" cy="4327525"/>
          </a:xfrm>
        </p:spPr>
        <p:txBody>
          <a:bodyPr/>
          <a:lstStyle/>
          <a:p>
            <a:pPr>
              <a:lnSpc>
                <a:spcPct val="90000"/>
              </a:lnSpc>
            </a:pPr>
            <a:r>
              <a:rPr lang="en-US" dirty="0"/>
              <a:t>do not have proper proteins for clotting</a:t>
            </a:r>
          </a:p>
          <a:p>
            <a:pPr>
              <a:lnSpc>
                <a:spcPct val="90000"/>
              </a:lnSpc>
            </a:pPr>
            <a:r>
              <a:rPr lang="en-US" dirty="0"/>
              <a:t>increased occurrence in males</a:t>
            </a:r>
          </a:p>
          <a:p>
            <a:pPr>
              <a:lnSpc>
                <a:spcPct val="90000"/>
              </a:lnSpc>
            </a:pPr>
            <a:r>
              <a:rPr lang="en-US" dirty="0"/>
              <a:t>simple injuries can be fatal, need to be treated with transfusion or clotting agents</a:t>
            </a:r>
          </a:p>
          <a:p>
            <a:pPr>
              <a:lnSpc>
                <a:spcPct val="90000"/>
              </a:lnSpc>
            </a:pPr>
            <a:r>
              <a:rPr lang="en-US" dirty="0"/>
              <a:t>many contracted AIDS when there were improper screening practices in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 calcmode="lin" valueType="num">
                                      <p:cBhvr additive="base">
                                        <p:cTn id="30"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Blood</a:t>
            </a:r>
          </a:p>
        </p:txBody>
      </p:sp>
      <p:sp>
        <p:nvSpPr>
          <p:cNvPr id="24579" name="Rectangle 3"/>
          <p:cNvSpPr>
            <a:spLocks noGrp="1" noChangeArrowheads="1"/>
          </p:cNvSpPr>
          <p:nvPr>
            <p:ph idx="1"/>
          </p:nvPr>
        </p:nvSpPr>
        <p:spPr/>
        <p:txBody>
          <a:bodyPr/>
          <a:lstStyle/>
          <a:p>
            <a:r>
              <a:rPr lang="en-US" dirty="0"/>
              <a:t>Although blood appears to be a thick, homogenous solution, the microscope reveals that it has both cellular and liquid components</a:t>
            </a:r>
          </a:p>
          <a:p>
            <a:r>
              <a:rPr lang="en-US" dirty="0"/>
              <a:t>Blood is a specialized type of connective tissue in which living </a:t>
            </a:r>
            <a:r>
              <a:rPr lang="en-US" b="1" i="1" dirty="0"/>
              <a:t>blood cells</a:t>
            </a:r>
            <a:r>
              <a:rPr lang="en-US" dirty="0"/>
              <a:t> are suspended in a non living matrix called </a:t>
            </a:r>
            <a:r>
              <a:rPr lang="en-US" b="1" i="1" dirty="0"/>
              <a:t>plasma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additive="base">
                                        <p:cTn id="12"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 calcmode="lin" valueType="num">
                                      <p:cBhvr additive="base">
                                        <p:cTn id="18"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Blood and Immunity</a:t>
            </a:r>
          </a:p>
        </p:txBody>
      </p:sp>
      <p:sp>
        <p:nvSpPr>
          <p:cNvPr id="2051" name="Rectangle 3"/>
          <p:cNvSpPr>
            <a:spLocks noGrp="1" noChangeArrowheads="1"/>
          </p:cNvSpPr>
          <p:nvPr>
            <p:ph type="subTitle" idx="1"/>
          </p:nvPr>
        </p:nvSpPr>
        <p:spPr/>
        <p:txBody>
          <a:bodyPr/>
          <a:lstStyle/>
          <a:p>
            <a:pPr>
              <a:buFontTx/>
              <a:buChar char="-"/>
            </a:pPr>
            <a:r>
              <a:rPr lang="en-US" dirty="0" smtClean="0"/>
              <a:t>Clotting</a:t>
            </a:r>
          </a:p>
          <a:p>
            <a:pPr>
              <a:buFontTx/>
              <a:buChar char="-"/>
            </a:pPr>
            <a:r>
              <a:rPr lang="en-US" dirty="0" smtClean="0"/>
              <a:t>Blood </a:t>
            </a:r>
            <a:r>
              <a:rPr lang="en-US" dirty="0"/>
              <a:t>Types</a:t>
            </a:r>
          </a:p>
          <a:p>
            <a:pPr>
              <a:buFontTx/>
              <a:buChar char="-"/>
            </a:pPr>
            <a:r>
              <a:rPr lang="en-US" dirty="0" err="1" smtClean="0"/>
              <a:t>Rh</a:t>
            </a:r>
            <a:r>
              <a:rPr lang="en-US" dirty="0" smtClean="0"/>
              <a:t> Factor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Blood Clotting</a:t>
            </a:r>
          </a:p>
        </p:txBody>
      </p:sp>
      <p:sp>
        <p:nvSpPr>
          <p:cNvPr id="9219" name="Rectangle 3"/>
          <p:cNvSpPr>
            <a:spLocks noGrp="1" noChangeArrowheads="1"/>
          </p:cNvSpPr>
          <p:nvPr>
            <p:ph idx="1"/>
          </p:nvPr>
        </p:nvSpPr>
        <p:spPr/>
        <p:txBody>
          <a:bodyPr/>
          <a:lstStyle/>
          <a:p>
            <a:r>
              <a:rPr lang="en-US" dirty="0"/>
              <a:t>Blood clotting maintains homeostasis by preventing the loss of blood from torn or ruptured blood vessels.  They also provide additional support to weakened blood vessels that have been injured so they do not rupture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404813"/>
            <a:ext cx="8229600" cy="1143000"/>
          </a:xfrm>
        </p:spPr>
        <p:txBody>
          <a:bodyPr/>
          <a:lstStyle/>
          <a:p>
            <a:r>
              <a:rPr lang="en-US" dirty="0"/>
              <a:t>Blood Clotting</a:t>
            </a:r>
          </a:p>
        </p:txBody>
      </p:sp>
      <p:sp>
        <p:nvSpPr>
          <p:cNvPr id="7175" name="Text Box 7"/>
          <p:cNvSpPr txBox="1">
            <a:spLocks noChangeArrowheads="1"/>
          </p:cNvSpPr>
          <p:nvPr/>
        </p:nvSpPr>
        <p:spPr bwMode="auto">
          <a:xfrm>
            <a:off x="935037" y="1524000"/>
            <a:ext cx="8208963" cy="4401205"/>
          </a:xfrm>
          <a:prstGeom prst="rect">
            <a:avLst/>
          </a:prstGeom>
          <a:noFill/>
          <a:ln w="9525">
            <a:noFill/>
            <a:miter lim="800000"/>
            <a:headEnd/>
            <a:tailEnd/>
          </a:ln>
          <a:effectLst/>
        </p:spPr>
        <p:txBody>
          <a:bodyPr>
            <a:spAutoFit/>
          </a:bodyPr>
          <a:lstStyle/>
          <a:p>
            <a:pPr>
              <a:spcBef>
                <a:spcPct val="50000"/>
              </a:spcBef>
              <a:buFontTx/>
              <a:buChar char="•"/>
            </a:pPr>
            <a:r>
              <a:rPr lang="en-US" sz="2800" dirty="0"/>
              <a:t>When you are injured often the vessel is torn and jagged.  Platelets will catch on the jagged edges and rupture.  </a:t>
            </a:r>
          </a:p>
          <a:p>
            <a:pPr>
              <a:spcBef>
                <a:spcPct val="50000"/>
              </a:spcBef>
              <a:buFontTx/>
              <a:buChar char="•"/>
            </a:pPr>
            <a:r>
              <a:rPr lang="en-US" sz="2800" dirty="0"/>
              <a:t>When platelets rupture they release </a:t>
            </a:r>
            <a:r>
              <a:rPr lang="en-US" sz="2800" i="1" dirty="0" err="1"/>
              <a:t>thromboplastin</a:t>
            </a:r>
            <a:endParaRPr lang="en-US" sz="2800" i="1" dirty="0"/>
          </a:p>
          <a:p>
            <a:pPr>
              <a:spcBef>
                <a:spcPct val="50000"/>
              </a:spcBef>
              <a:buFontTx/>
              <a:buChar char="•"/>
            </a:pPr>
            <a:r>
              <a:rPr lang="en-US" sz="2800" dirty="0" err="1"/>
              <a:t>Thromboplastin</a:t>
            </a:r>
            <a:r>
              <a:rPr lang="en-US" sz="2800" dirty="0"/>
              <a:t> will, along with plasma factors like calcium, activate </a:t>
            </a:r>
            <a:r>
              <a:rPr lang="en-US" sz="2800" i="1" dirty="0" err="1"/>
              <a:t>prothrombin</a:t>
            </a:r>
            <a:r>
              <a:rPr lang="en-US" sz="2800" dirty="0"/>
              <a:t>, a </a:t>
            </a:r>
            <a:r>
              <a:rPr lang="en-US" sz="2800" b="1" dirty="0"/>
              <a:t>plasma</a:t>
            </a:r>
            <a:r>
              <a:rPr lang="en-US" sz="2800" dirty="0"/>
              <a:t> protein</a:t>
            </a:r>
          </a:p>
          <a:p>
            <a:pPr>
              <a:spcBef>
                <a:spcPct val="50000"/>
              </a:spcBef>
              <a:buFontTx/>
              <a:buChar char="•"/>
            </a:pPr>
            <a:r>
              <a:rPr lang="en-US" sz="2800" dirty="0" err="1"/>
              <a:t>Prothrombin</a:t>
            </a:r>
            <a:r>
              <a:rPr lang="en-US" sz="2800" dirty="0"/>
              <a:t> will then be transformed into thrombin</a:t>
            </a:r>
          </a:p>
          <a:p>
            <a:pPr>
              <a:spcBef>
                <a:spcPct val="50000"/>
              </a:spcBef>
              <a:buFontTx/>
              <a:buChar char="•"/>
            </a:pPr>
            <a:endParaRPr lang="en-US" sz="2800" i="1" dirty="0"/>
          </a:p>
        </p:txBody>
      </p:sp>
      <p:sp>
        <p:nvSpPr>
          <p:cNvPr id="7176" name="Text Box 8"/>
          <p:cNvSpPr txBox="1">
            <a:spLocks noChangeArrowheads="1"/>
          </p:cNvSpPr>
          <p:nvPr/>
        </p:nvSpPr>
        <p:spPr bwMode="auto">
          <a:xfrm>
            <a:off x="539750" y="1484313"/>
            <a:ext cx="8208963" cy="579437"/>
          </a:xfrm>
          <a:prstGeom prst="rect">
            <a:avLst/>
          </a:prstGeom>
          <a:noFill/>
          <a:ln w="9525">
            <a:noFill/>
            <a:miter lim="800000"/>
            <a:headEnd/>
            <a:tailEnd/>
          </a:ln>
          <a:effectLst/>
        </p:spPr>
        <p:txBody>
          <a:bodyPr>
            <a:spAutoFit/>
          </a:bodyPr>
          <a:lstStyle/>
          <a:p>
            <a:pPr>
              <a:spcBef>
                <a:spcPct val="50000"/>
              </a:spcBef>
              <a:buFontTx/>
              <a:buChar cha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 calcmode="lin" valueType="num">
                                      <p:cBhvr additive="base">
                                        <p:cTn id="13"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5">
                                            <p:txEl>
                                              <p:pRg st="1" end="1"/>
                                            </p:txEl>
                                          </p:spTgt>
                                        </p:tgtEl>
                                        <p:attrNameLst>
                                          <p:attrName>style.visibility</p:attrName>
                                        </p:attrNameLst>
                                      </p:cBhvr>
                                      <p:to>
                                        <p:strVal val="visible"/>
                                      </p:to>
                                    </p:set>
                                    <p:anim calcmode="lin" valueType="num">
                                      <p:cBhvr additive="base">
                                        <p:cTn id="19" dur="500" fill="hold"/>
                                        <p:tgtEl>
                                          <p:spTgt spid="71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5">
                                            <p:txEl>
                                              <p:pRg st="2" end="2"/>
                                            </p:txEl>
                                          </p:spTgt>
                                        </p:tgtEl>
                                        <p:attrNameLst>
                                          <p:attrName>style.visibility</p:attrName>
                                        </p:attrNameLst>
                                      </p:cBhvr>
                                      <p:to>
                                        <p:strVal val="visible"/>
                                      </p:to>
                                    </p:set>
                                    <p:anim calcmode="lin" valueType="num">
                                      <p:cBhvr additive="base">
                                        <p:cTn id="25" dur="500" fill="hold"/>
                                        <p:tgtEl>
                                          <p:spTgt spid="71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5">
                                            <p:txEl>
                                              <p:pRg st="3" end="3"/>
                                            </p:txEl>
                                          </p:spTgt>
                                        </p:tgtEl>
                                        <p:attrNameLst>
                                          <p:attrName>style.visibility</p:attrName>
                                        </p:attrNameLst>
                                      </p:cBhvr>
                                      <p:to>
                                        <p:strVal val="visible"/>
                                      </p:to>
                                    </p:set>
                                    <p:anim calcmode="lin" valueType="num">
                                      <p:cBhvr additive="base">
                                        <p:cTn id="31" dur="500" fill="hold"/>
                                        <p:tgtEl>
                                          <p:spTgt spid="71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p:txBody>
          <a:bodyPr/>
          <a:lstStyle/>
          <a:p>
            <a:pPr>
              <a:lnSpc>
                <a:spcPct val="90000"/>
              </a:lnSpc>
            </a:pPr>
            <a:r>
              <a:rPr lang="en-US" dirty="0"/>
              <a:t>Thrombin then will act as an enzyme and will </a:t>
            </a:r>
            <a:r>
              <a:rPr lang="en-US" u="sng" dirty="0"/>
              <a:t>splice two amino acids</a:t>
            </a:r>
            <a:r>
              <a:rPr lang="en-US" dirty="0"/>
              <a:t> from the </a:t>
            </a:r>
            <a:r>
              <a:rPr lang="en-US" i="1" dirty="0"/>
              <a:t>fibrinogen</a:t>
            </a:r>
            <a:r>
              <a:rPr lang="en-US" dirty="0"/>
              <a:t> molecule creating </a:t>
            </a:r>
            <a:r>
              <a:rPr lang="en-US" i="1" dirty="0"/>
              <a:t>fibrin</a:t>
            </a:r>
            <a:r>
              <a:rPr lang="en-US" dirty="0"/>
              <a:t>.  </a:t>
            </a:r>
          </a:p>
          <a:p>
            <a:pPr>
              <a:lnSpc>
                <a:spcPct val="90000"/>
              </a:lnSpc>
            </a:pPr>
            <a:r>
              <a:rPr lang="en-US" i="1" dirty="0"/>
              <a:t>Fibrin</a:t>
            </a:r>
            <a:r>
              <a:rPr lang="en-US" dirty="0"/>
              <a:t> is very fine threads that will wrap around the damaged area, sticking to it and to each other sealing the skin with a clot.  </a:t>
            </a:r>
          </a:p>
          <a:p>
            <a:pPr>
              <a:lnSpc>
                <a:spcPct val="90000"/>
              </a:lnSpc>
            </a:pPr>
            <a:r>
              <a:rPr lang="en-US" dirty="0"/>
              <a:t>This clot blocks microbes but allows WBC’s to gain access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pic>
        <p:nvPicPr>
          <p:cNvPr id="8198" name="Picture 6" descr="42-16-BloodClotting-L.gif"/>
          <p:cNvPicPr>
            <a:picLocks noGrp="1" noChangeAspect="1" noChangeArrowheads="1"/>
          </p:cNvPicPr>
          <p:nvPr>
            <p:ph idx="1"/>
          </p:nvPr>
        </p:nvPicPr>
        <p:blipFill>
          <a:blip r:embed="rId2" cstate="print"/>
          <a:srcRect/>
          <a:stretch>
            <a:fillRect/>
          </a:stretch>
        </p:blipFill>
        <p:spPr>
          <a:xfrm>
            <a:off x="250825" y="241300"/>
            <a:ext cx="8642350" cy="6254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Problem</a:t>
            </a:r>
          </a:p>
        </p:txBody>
      </p:sp>
      <p:sp>
        <p:nvSpPr>
          <p:cNvPr id="14339" name="Rectangle 3"/>
          <p:cNvSpPr>
            <a:spLocks noGrp="1" noChangeArrowheads="1"/>
          </p:cNvSpPr>
          <p:nvPr>
            <p:ph idx="1"/>
          </p:nvPr>
        </p:nvSpPr>
        <p:spPr/>
        <p:txBody>
          <a:bodyPr/>
          <a:lstStyle/>
          <a:p>
            <a:r>
              <a:rPr lang="en-US" sz="2800" dirty="0"/>
              <a:t>Why does getting cut with a sharp knife hurt less but always bleed more than getting cut with a dull knife?</a:t>
            </a:r>
          </a:p>
          <a:p>
            <a:pPr>
              <a:buFont typeface="Wingdings" pitchFamily="2" charset="2"/>
              <a:buNone/>
            </a:pPr>
            <a:r>
              <a:rPr lang="en-US" sz="2800" b="1" dirty="0"/>
              <a:t>Solution:</a:t>
            </a:r>
          </a:p>
          <a:p>
            <a:pPr>
              <a:buFont typeface="Wingdings" pitchFamily="2" charset="2"/>
              <a:buNone/>
            </a:pPr>
            <a:r>
              <a:rPr lang="en-US" sz="2800" dirty="0"/>
              <a:t>Because when you cut yourself with a sharp knife, there are clean edges to the cut and the platelets have nothing to snag on.  Bleeding occurs for longer but hurts less because there is no rough tearing of vessels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Problems with Clotting</a:t>
            </a:r>
          </a:p>
        </p:txBody>
      </p:sp>
      <p:sp>
        <p:nvSpPr>
          <p:cNvPr id="11267" name="Rectangle 3"/>
          <p:cNvSpPr>
            <a:spLocks noGrp="1" noChangeArrowheads="1"/>
          </p:cNvSpPr>
          <p:nvPr>
            <p:ph idx="1"/>
          </p:nvPr>
        </p:nvSpPr>
        <p:spPr>
          <a:xfrm>
            <a:off x="457200" y="1600200"/>
            <a:ext cx="8229600" cy="4924425"/>
          </a:xfrm>
        </p:spPr>
        <p:txBody>
          <a:bodyPr/>
          <a:lstStyle/>
          <a:p>
            <a:pPr>
              <a:lnSpc>
                <a:spcPct val="90000"/>
              </a:lnSpc>
            </a:pPr>
            <a:r>
              <a:rPr lang="en-US" dirty="0"/>
              <a:t>Sometimes clots can seal blood vessels.  This blockage, called a thrombus, will prevent local tissues from getting oxygen and nutrients</a:t>
            </a:r>
          </a:p>
          <a:p>
            <a:pPr>
              <a:lnSpc>
                <a:spcPct val="90000"/>
              </a:lnSpc>
            </a:pPr>
            <a:r>
              <a:rPr lang="en-US" dirty="0"/>
              <a:t>If a clot should dislodge it becomes an embolus.  This may become lodged in vital organs</a:t>
            </a:r>
          </a:p>
          <a:p>
            <a:pPr lvl="1">
              <a:lnSpc>
                <a:spcPct val="90000"/>
              </a:lnSpc>
            </a:pPr>
            <a:r>
              <a:rPr lang="en-US" dirty="0"/>
              <a:t>blockages in the brain (cerebral) will cause stroke</a:t>
            </a:r>
          </a:p>
          <a:p>
            <a:pPr lvl="1">
              <a:lnSpc>
                <a:spcPct val="90000"/>
              </a:lnSpc>
            </a:pPr>
            <a:r>
              <a:rPr lang="en-US" dirty="0"/>
              <a:t>blockages in the heart (coronary) will cause heart 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4" dur="500"/>
                                        <p:tgtEl>
                                          <p:spTgt spid="1126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9"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Blood Groups</a:t>
            </a:r>
          </a:p>
        </p:txBody>
      </p:sp>
      <p:sp>
        <p:nvSpPr>
          <p:cNvPr id="12291" name="Rectangle 3"/>
          <p:cNvSpPr>
            <a:spLocks noGrp="1" noChangeArrowheads="1"/>
          </p:cNvSpPr>
          <p:nvPr>
            <p:ph idx="1"/>
          </p:nvPr>
        </p:nvSpPr>
        <p:spPr/>
        <p:txBody>
          <a:bodyPr/>
          <a:lstStyle/>
          <a:p>
            <a:pPr>
              <a:lnSpc>
                <a:spcPct val="90000"/>
              </a:lnSpc>
            </a:pPr>
            <a:r>
              <a:rPr lang="en-US" dirty="0"/>
              <a:t>Jean </a:t>
            </a:r>
            <a:r>
              <a:rPr lang="en-US" dirty="0" err="1"/>
              <a:t>Baptiste</a:t>
            </a:r>
            <a:r>
              <a:rPr lang="en-US" dirty="0"/>
              <a:t> Denis was the first to perform a blood transfusion.  He injected lamb blood into a young boy successfully.  A repeat experiment on an older man proved disastrous </a:t>
            </a:r>
            <a:r>
              <a:rPr lang="en-US" dirty="0" smtClean="0"/>
              <a:t>though, the man died almost immediately.</a:t>
            </a:r>
          </a:p>
          <a:p>
            <a:pPr>
              <a:lnSpc>
                <a:spcPct val="90000"/>
              </a:lnSpc>
            </a:pPr>
            <a:r>
              <a:rPr lang="en-US" dirty="0" smtClean="0"/>
              <a:t>He lacked the crucial information that there are different blood groups</a:t>
            </a:r>
            <a:endParaRPr lang="en-US" dirty="0"/>
          </a:p>
          <a:p>
            <a:pPr>
              <a:lnSpc>
                <a:spcPct val="90000"/>
              </a:lnSpc>
              <a:buFont typeface="Wingdings" pitchFamily="2" charset="2"/>
              <a:buNone/>
            </a:pPr>
            <a:endParaRPr lang="en-US" dirty="0"/>
          </a:p>
          <a:p>
            <a:pPr>
              <a:lnSpc>
                <a:spcPct val="90000"/>
              </a:lnSpc>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Blood Typing</a:t>
            </a:r>
          </a:p>
        </p:txBody>
      </p:sp>
      <p:sp>
        <p:nvSpPr>
          <p:cNvPr id="13315" name="Rectangle 3"/>
          <p:cNvSpPr>
            <a:spLocks noGrp="1" noChangeArrowheads="1"/>
          </p:cNvSpPr>
          <p:nvPr>
            <p:ph idx="1"/>
          </p:nvPr>
        </p:nvSpPr>
        <p:spPr/>
        <p:txBody>
          <a:bodyPr/>
          <a:lstStyle/>
          <a:p>
            <a:r>
              <a:rPr lang="en-US" dirty="0"/>
              <a:t>Karl Landsteiner discovered the secret to transfusions.  There are special markers (</a:t>
            </a:r>
            <a:r>
              <a:rPr lang="en-US" b="1" dirty="0" err="1"/>
              <a:t>glycoproteins</a:t>
            </a:r>
            <a:r>
              <a:rPr lang="en-US" b="1" dirty="0"/>
              <a:t>/antigens</a:t>
            </a:r>
            <a:r>
              <a:rPr lang="en-US" dirty="0"/>
              <a:t>) found on the membrane of the red blood cells</a:t>
            </a:r>
          </a:p>
          <a:p>
            <a:r>
              <a:rPr lang="en-US" dirty="0"/>
              <a:t>The blood contains </a:t>
            </a:r>
            <a:r>
              <a:rPr lang="en-US" b="1" dirty="0"/>
              <a:t>antibodies</a:t>
            </a:r>
            <a:r>
              <a:rPr lang="en-US" dirty="0"/>
              <a:t> that recognize antigen surface markers on RBC’s</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idx="1"/>
          </p:nvPr>
        </p:nvSpPr>
        <p:spPr/>
        <p:txBody>
          <a:bodyPr/>
          <a:lstStyle/>
          <a:p>
            <a:r>
              <a:rPr lang="en-US" dirty="0"/>
              <a:t>If two incompatible blood types are mixed during a transfusion, the antibodies cause the cells with the ‘wrong’ surface markers to clump together= </a:t>
            </a:r>
            <a:r>
              <a:rPr lang="en-US" b="1" dirty="0"/>
              <a:t>agglutination</a:t>
            </a:r>
          </a:p>
        </p:txBody>
      </p:sp>
      <p:pic>
        <p:nvPicPr>
          <p:cNvPr id="15365" name="Picture 5" descr="Agglutination-vs"/>
          <p:cNvPicPr>
            <a:picLocks noChangeAspect="1" noChangeArrowheads="1"/>
          </p:cNvPicPr>
          <p:nvPr/>
        </p:nvPicPr>
        <p:blipFill>
          <a:blip r:embed="rId2" cstate="print"/>
          <a:srcRect/>
          <a:stretch>
            <a:fillRect/>
          </a:stretch>
        </p:blipFill>
        <p:spPr bwMode="auto">
          <a:xfrm>
            <a:off x="2484438" y="3933825"/>
            <a:ext cx="3810000" cy="2486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Components of Blood</a:t>
            </a:r>
          </a:p>
        </p:txBody>
      </p:sp>
      <p:sp>
        <p:nvSpPr>
          <p:cNvPr id="6147" name="Rectangle 3"/>
          <p:cNvSpPr>
            <a:spLocks noGrp="1" noChangeArrowheads="1"/>
          </p:cNvSpPr>
          <p:nvPr>
            <p:ph idx="1"/>
          </p:nvPr>
        </p:nvSpPr>
        <p:spPr>
          <a:xfrm>
            <a:off x="971550" y="1916113"/>
            <a:ext cx="7543800" cy="4114800"/>
          </a:xfrm>
        </p:spPr>
        <p:txBody>
          <a:bodyPr/>
          <a:lstStyle/>
          <a:p>
            <a:r>
              <a:rPr lang="en-US" dirty="0"/>
              <a:t>Blood is broken into 3 main components</a:t>
            </a:r>
          </a:p>
          <a:p>
            <a:pPr lvl="1"/>
            <a:r>
              <a:rPr lang="en-US" dirty="0"/>
              <a:t>55% fluid called plasma (it is approximately 90% water, 10% blood proteins (albumins, globulins, </a:t>
            </a:r>
            <a:r>
              <a:rPr lang="en-US" dirty="0" err="1"/>
              <a:t>fibrionogens</a:t>
            </a:r>
            <a:r>
              <a:rPr lang="en-US" dirty="0"/>
              <a:t>), glucose, vitamins, minerals, dissolved gases, and waste products</a:t>
            </a:r>
          </a:p>
          <a:p>
            <a:pPr lvl="1"/>
            <a:r>
              <a:rPr lang="en-US" dirty="0"/>
              <a:t>less than 1% white blood cells</a:t>
            </a:r>
          </a:p>
          <a:p>
            <a:pPr lvl="1"/>
            <a:r>
              <a:rPr lang="en-US" dirty="0"/>
              <a:t>45% red blood cells</a:t>
            </a:r>
          </a:p>
        </p:txBody>
      </p:sp>
      <p:pic>
        <p:nvPicPr>
          <p:cNvPr id="6154" name="Picture 10" descr="19432"/>
          <p:cNvPicPr>
            <a:picLocks noChangeAspect="1" noChangeArrowheads="1"/>
          </p:cNvPicPr>
          <p:nvPr/>
        </p:nvPicPr>
        <p:blipFill>
          <a:blip r:embed="rId2" cstate="print"/>
          <a:srcRect r="6583" b="8542"/>
          <a:stretch>
            <a:fillRect/>
          </a:stretch>
        </p:blipFill>
        <p:spPr bwMode="auto">
          <a:xfrm>
            <a:off x="5292725" y="3789363"/>
            <a:ext cx="3455988" cy="2706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additive="base">
                                        <p:cTn id="12"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additive="base">
                                        <p:cTn id="18"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 calcmode="lin" valueType="num">
                                      <p:cBhvr additive="base">
                                        <p:cTn id="30"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6154"/>
                                        </p:tgtEl>
                                        <p:attrNameLst>
                                          <p:attrName>style.visibility</p:attrName>
                                        </p:attrNameLst>
                                      </p:cBhvr>
                                      <p:to>
                                        <p:strVal val="visible"/>
                                      </p:to>
                                    </p:set>
                                    <p:animEffect transition="in" filter="box(in)">
                                      <p:cBhvr>
                                        <p:cTn id="36"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ABO Blood Typing</a:t>
            </a:r>
          </a:p>
        </p:txBody>
      </p:sp>
      <p:sp>
        <p:nvSpPr>
          <p:cNvPr id="16387" name="Rectangle 3"/>
          <p:cNvSpPr>
            <a:spLocks noGrp="1" noChangeArrowheads="1"/>
          </p:cNvSpPr>
          <p:nvPr>
            <p:ph idx="1"/>
          </p:nvPr>
        </p:nvSpPr>
        <p:spPr/>
        <p:txBody>
          <a:bodyPr/>
          <a:lstStyle/>
          <a:p>
            <a:pPr>
              <a:lnSpc>
                <a:spcPct val="90000"/>
              </a:lnSpc>
            </a:pPr>
            <a:r>
              <a:rPr lang="en-US" b="1" dirty="0"/>
              <a:t>Type A</a:t>
            </a:r>
            <a:r>
              <a:rPr lang="en-US" dirty="0"/>
              <a:t> blood has </a:t>
            </a:r>
            <a:r>
              <a:rPr lang="en-US" i="1" dirty="0"/>
              <a:t>A markers and B antibodies</a:t>
            </a:r>
          </a:p>
          <a:p>
            <a:pPr>
              <a:lnSpc>
                <a:spcPct val="90000"/>
              </a:lnSpc>
            </a:pPr>
            <a:r>
              <a:rPr lang="en-US" b="1" dirty="0"/>
              <a:t>Type B</a:t>
            </a:r>
            <a:r>
              <a:rPr lang="en-US" dirty="0"/>
              <a:t> blood has </a:t>
            </a:r>
            <a:r>
              <a:rPr lang="en-US" i="1" dirty="0"/>
              <a:t>B markers and A antibodies</a:t>
            </a:r>
          </a:p>
          <a:p>
            <a:pPr>
              <a:lnSpc>
                <a:spcPct val="90000"/>
              </a:lnSpc>
            </a:pPr>
            <a:r>
              <a:rPr lang="en-US" b="1" dirty="0"/>
              <a:t>Type AB</a:t>
            </a:r>
            <a:r>
              <a:rPr lang="en-US" dirty="0"/>
              <a:t> blood has </a:t>
            </a:r>
            <a:r>
              <a:rPr lang="en-US" i="1" dirty="0"/>
              <a:t>A and B markers and no antibodies</a:t>
            </a:r>
            <a:r>
              <a:rPr lang="en-US" dirty="0"/>
              <a:t> (universal recipient)</a:t>
            </a:r>
          </a:p>
          <a:p>
            <a:pPr>
              <a:lnSpc>
                <a:spcPct val="90000"/>
              </a:lnSpc>
            </a:pPr>
            <a:r>
              <a:rPr lang="en-US" b="1" dirty="0"/>
              <a:t>Type O</a:t>
            </a:r>
            <a:r>
              <a:rPr lang="en-US" dirty="0"/>
              <a:t> blood has </a:t>
            </a:r>
            <a:r>
              <a:rPr lang="en-US" i="1" dirty="0"/>
              <a:t>neither A or B markers but both A and B antibodies</a:t>
            </a:r>
            <a:r>
              <a:rPr lang="en-US" dirty="0"/>
              <a:t> (universal donor)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38400" y="0"/>
            <a:ext cx="4114800" cy="6915150"/>
          </a:xfrm>
          <a:prstGeom prst="rect">
            <a:avLst/>
          </a:prstGeom>
          <a:noFill/>
          <a:ln w="9525">
            <a:noFill/>
            <a:miter lim="800000"/>
            <a:headEnd/>
            <a:tailEnd/>
          </a:ln>
        </p:spPr>
      </p:pic>
    </p:spTree>
    <p:extLst>
      <p:ext uri="{BB962C8B-B14F-4D97-AF65-F5344CB8AC3E}">
        <p14:creationId xmlns:p14="http://schemas.microsoft.com/office/powerpoint/2010/main" val="3463343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1" name="Rectangle 43"/>
          <p:cNvSpPr>
            <a:spLocks noGrp="1" noChangeArrowheads="1"/>
          </p:cNvSpPr>
          <p:nvPr>
            <p:ph type="title"/>
          </p:nvPr>
        </p:nvSpPr>
        <p:spPr>
          <a:xfrm>
            <a:off x="468313" y="260350"/>
            <a:ext cx="8229600" cy="1143000"/>
          </a:xfrm>
        </p:spPr>
        <p:txBody>
          <a:bodyPr/>
          <a:lstStyle/>
          <a:p>
            <a:r>
              <a:rPr lang="en-US" dirty="0"/>
              <a:t>ABO Blood Groups</a:t>
            </a:r>
          </a:p>
        </p:txBody>
      </p:sp>
      <p:graphicFrame>
        <p:nvGraphicFramePr>
          <p:cNvPr id="17473" name="Group 65"/>
          <p:cNvGraphicFramePr>
            <a:graphicFrameLocks noGrp="1"/>
          </p:cNvGraphicFramePr>
          <p:nvPr>
            <p:ph type="tbl" idx="1"/>
          </p:nvPr>
        </p:nvGraphicFramePr>
        <p:xfrm>
          <a:off x="457200" y="1600200"/>
          <a:ext cx="8229600" cy="4645978"/>
        </p:xfrm>
        <a:graphic>
          <a:graphicData uri="http://schemas.openxmlformats.org/drawingml/2006/table">
            <a:tbl>
              <a:tblPr/>
              <a:tblGrid>
                <a:gridCol w="1646238"/>
                <a:gridCol w="1646237"/>
                <a:gridCol w="1644650"/>
                <a:gridCol w="1646238"/>
                <a:gridCol w="1646237"/>
              </a:tblGrid>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Antigen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Antibody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Donate 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Receive From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 AB,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B,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B,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A,B, AB,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 B, AB,O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54" name="Oval 46"/>
          <p:cNvSpPr>
            <a:spLocks noChangeArrowheads="1"/>
          </p:cNvSpPr>
          <p:nvPr/>
        </p:nvSpPr>
        <p:spPr bwMode="auto">
          <a:xfrm>
            <a:off x="2555875" y="2781300"/>
            <a:ext cx="503238" cy="5032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455" name="Oval 47"/>
          <p:cNvSpPr>
            <a:spLocks noChangeArrowheads="1"/>
          </p:cNvSpPr>
          <p:nvPr/>
        </p:nvSpPr>
        <p:spPr bwMode="auto">
          <a:xfrm>
            <a:off x="2555875" y="3644900"/>
            <a:ext cx="503238" cy="5032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456" name="Oval 48"/>
          <p:cNvSpPr>
            <a:spLocks noChangeArrowheads="1"/>
          </p:cNvSpPr>
          <p:nvPr/>
        </p:nvSpPr>
        <p:spPr bwMode="auto">
          <a:xfrm>
            <a:off x="2555875" y="4581525"/>
            <a:ext cx="503238" cy="5032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457" name="Oval 49"/>
          <p:cNvSpPr>
            <a:spLocks noChangeArrowheads="1"/>
          </p:cNvSpPr>
          <p:nvPr/>
        </p:nvSpPr>
        <p:spPr bwMode="auto">
          <a:xfrm>
            <a:off x="2555875" y="5445125"/>
            <a:ext cx="503238" cy="5032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458" name="Rectangle 50"/>
          <p:cNvSpPr>
            <a:spLocks noChangeArrowheads="1"/>
          </p:cNvSpPr>
          <p:nvPr/>
        </p:nvSpPr>
        <p:spPr bwMode="auto">
          <a:xfrm>
            <a:off x="4140200" y="2852738"/>
            <a:ext cx="719138" cy="3603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459" name="Rectangle 51"/>
          <p:cNvSpPr>
            <a:spLocks noChangeArrowheads="1"/>
          </p:cNvSpPr>
          <p:nvPr/>
        </p:nvSpPr>
        <p:spPr bwMode="auto">
          <a:xfrm>
            <a:off x="3851275" y="5589588"/>
            <a:ext cx="576263" cy="3603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460" name="Rectangle 52"/>
          <p:cNvSpPr>
            <a:spLocks noChangeArrowheads="1"/>
          </p:cNvSpPr>
          <p:nvPr/>
        </p:nvSpPr>
        <p:spPr bwMode="auto">
          <a:xfrm>
            <a:off x="4140200" y="3644900"/>
            <a:ext cx="719138" cy="3603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461" name="Rectangle 53"/>
          <p:cNvSpPr>
            <a:spLocks noChangeArrowheads="1"/>
          </p:cNvSpPr>
          <p:nvPr/>
        </p:nvSpPr>
        <p:spPr bwMode="auto">
          <a:xfrm>
            <a:off x="4643438" y="5373688"/>
            <a:ext cx="576262" cy="3603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462" name="AutoShape 54"/>
          <p:cNvSpPr>
            <a:spLocks noChangeArrowheads="1"/>
          </p:cNvSpPr>
          <p:nvPr/>
        </p:nvSpPr>
        <p:spPr bwMode="auto">
          <a:xfrm>
            <a:off x="2771775" y="2636838"/>
            <a:ext cx="144463" cy="14446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7463" name="AutoShape 55"/>
          <p:cNvSpPr>
            <a:spLocks noChangeArrowheads="1"/>
          </p:cNvSpPr>
          <p:nvPr/>
        </p:nvSpPr>
        <p:spPr bwMode="auto">
          <a:xfrm>
            <a:off x="2700338" y="4437063"/>
            <a:ext cx="144462" cy="14446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7464" name="AutoShape 56"/>
          <p:cNvSpPr>
            <a:spLocks noChangeArrowheads="1"/>
          </p:cNvSpPr>
          <p:nvPr/>
        </p:nvSpPr>
        <p:spPr bwMode="auto">
          <a:xfrm>
            <a:off x="4787900" y="5589588"/>
            <a:ext cx="144463" cy="144462"/>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sp>
        <p:nvSpPr>
          <p:cNvPr id="17465" name="AutoShape 57"/>
          <p:cNvSpPr>
            <a:spLocks noChangeArrowheads="1"/>
          </p:cNvSpPr>
          <p:nvPr/>
        </p:nvSpPr>
        <p:spPr bwMode="auto">
          <a:xfrm>
            <a:off x="4356100" y="3860800"/>
            <a:ext cx="144463" cy="144463"/>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sp>
        <p:nvSpPr>
          <p:cNvPr id="17466" name="AutoShape 58"/>
          <p:cNvSpPr>
            <a:spLocks noChangeArrowheads="1"/>
          </p:cNvSpPr>
          <p:nvPr/>
        </p:nvSpPr>
        <p:spPr bwMode="auto">
          <a:xfrm rot="16200000">
            <a:off x="2734469" y="3466307"/>
            <a:ext cx="146050" cy="360362"/>
          </a:xfrm>
          <a:prstGeom prst="flowChartDelay">
            <a:avLst/>
          </a:prstGeom>
          <a:solidFill>
            <a:schemeClr val="accent1"/>
          </a:solidFill>
          <a:ln w="9525">
            <a:solidFill>
              <a:schemeClr val="tx1"/>
            </a:solidFill>
            <a:miter lim="800000"/>
            <a:headEnd/>
            <a:tailEnd/>
          </a:ln>
          <a:effectLst/>
        </p:spPr>
        <p:txBody>
          <a:bodyPr wrap="none" anchor="ctr"/>
          <a:lstStyle/>
          <a:p>
            <a:endParaRPr lang="en-US"/>
          </a:p>
        </p:txBody>
      </p:sp>
      <p:sp>
        <p:nvSpPr>
          <p:cNvPr id="17469" name="AutoShape 61"/>
          <p:cNvSpPr>
            <a:spLocks noChangeArrowheads="1"/>
          </p:cNvSpPr>
          <p:nvPr/>
        </p:nvSpPr>
        <p:spPr bwMode="auto">
          <a:xfrm>
            <a:off x="2987675" y="4652963"/>
            <a:ext cx="146050" cy="363537"/>
          </a:xfrm>
          <a:prstGeom prst="flowChartDelay">
            <a:avLst/>
          </a:prstGeom>
          <a:solidFill>
            <a:schemeClr val="accent1"/>
          </a:solidFill>
          <a:ln w="9525">
            <a:solidFill>
              <a:schemeClr val="tx1"/>
            </a:solidFill>
            <a:miter lim="800000"/>
            <a:headEnd/>
            <a:tailEnd/>
          </a:ln>
          <a:effectLst/>
        </p:spPr>
        <p:txBody>
          <a:bodyPr wrap="none" anchor="ctr"/>
          <a:lstStyle/>
          <a:p>
            <a:endParaRPr lang="en-US"/>
          </a:p>
        </p:txBody>
      </p:sp>
      <p:sp>
        <p:nvSpPr>
          <p:cNvPr id="17470" name="AutoShape 62"/>
          <p:cNvSpPr>
            <a:spLocks noChangeArrowheads="1"/>
          </p:cNvSpPr>
          <p:nvPr/>
        </p:nvSpPr>
        <p:spPr bwMode="auto">
          <a:xfrm rot="16200000">
            <a:off x="4391819" y="2961482"/>
            <a:ext cx="146050" cy="360362"/>
          </a:xfrm>
          <a:prstGeom prst="flowChartDelay">
            <a:avLst/>
          </a:prstGeom>
          <a:solidFill>
            <a:schemeClr val="bg1"/>
          </a:solidFill>
          <a:ln w="9525">
            <a:solidFill>
              <a:schemeClr val="tx1"/>
            </a:solidFill>
            <a:miter lim="800000"/>
            <a:headEnd/>
            <a:tailEnd/>
          </a:ln>
          <a:effectLst/>
        </p:spPr>
        <p:txBody>
          <a:bodyPr wrap="none" anchor="ctr"/>
          <a:lstStyle/>
          <a:p>
            <a:endParaRPr lang="en-US"/>
          </a:p>
        </p:txBody>
      </p:sp>
      <p:sp>
        <p:nvSpPr>
          <p:cNvPr id="17471" name="AutoShape 63"/>
          <p:cNvSpPr>
            <a:spLocks noChangeArrowheads="1"/>
          </p:cNvSpPr>
          <p:nvPr/>
        </p:nvSpPr>
        <p:spPr bwMode="auto">
          <a:xfrm rot="16200000">
            <a:off x="4031457" y="5698331"/>
            <a:ext cx="146050" cy="360363"/>
          </a:xfrm>
          <a:prstGeom prst="flowChartDelay">
            <a:avLst/>
          </a:prstGeom>
          <a:solidFill>
            <a:schemeClr val="bg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Agglutination Response</a:t>
            </a:r>
            <a:endParaRPr lang="en-US" dirty="0"/>
          </a:p>
        </p:txBody>
      </p:sp>
      <p:pic>
        <p:nvPicPr>
          <p:cNvPr id="4" name="Table Placeholder 3" descr="S01-C11-F08-BIO2030SB.jpg"/>
          <p:cNvPicPr>
            <a:picLocks noGrp="1" noChangeAspect="1"/>
          </p:cNvPicPr>
          <p:nvPr>
            <p:ph type="tbl" idx="1"/>
          </p:nvPr>
        </p:nvPicPr>
        <p:blipFill>
          <a:blip r:embed="rId2" cstate="print"/>
          <a:stretch>
            <a:fillRect/>
          </a:stretch>
        </p:blipFill>
        <p:spPr>
          <a:xfrm>
            <a:off x="2057400" y="1676400"/>
            <a:ext cx="4495800" cy="447397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Blood Type Frequencies</a:t>
            </a:r>
          </a:p>
        </p:txBody>
      </p:sp>
      <p:graphicFrame>
        <p:nvGraphicFramePr>
          <p:cNvPr id="23600" name="Group 48"/>
          <p:cNvGraphicFramePr>
            <a:graphicFrameLocks noGrp="1"/>
          </p:cNvGraphicFramePr>
          <p:nvPr>
            <p:ph type="tbl" idx="1"/>
          </p:nvPr>
        </p:nvGraphicFramePr>
        <p:xfrm>
          <a:off x="457200" y="1600200"/>
          <a:ext cx="8229600" cy="4530727"/>
        </p:xfrm>
        <a:graphic>
          <a:graphicData uri="http://schemas.openxmlformats.org/drawingml/2006/table">
            <a:tbl>
              <a:tblPr/>
              <a:tblGrid>
                <a:gridCol w="1371600"/>
                <a:gridCol w="1371600"/>
                <a:gridCol w="1371600"/>
                <a:gridCol w="1371600"/>
                <a:gridCol w="1371600"/>
                <a:gridCol w="1371600"/>
              </a:tblGrid>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Af 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Cau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Am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Chin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err="1"/>
              <a:t>Rh</a:t>
            </a:r>
            <a:r>
              <a:rPr lang="en-US" dirty="0"/>
              <a:t> Factor</a:t>
            </a:r>
          </a:p>
        </p:txBody>
      </p:sp>
      <p:sp>
        <p:nvSpPr>
          <p:cNvPr id="19459" name="Rectangle 3"/>
          <p:cNvSpPr>
            <a:spLocks noGrp="1" noChangeArrowheads="1"/>
          </p:cNvSpPr>
          <p:nvPr>
            <p:ph idx="1"/>
          </p:nvPr>
        </p:nvSpPr>
        <p:spPr/>
        <p:txBody>
          <a:bodyPr/>
          <a:lstStyle/>
          <a:p>
            <a:r>
              <a:rPr lang="en-US" dirty="0"/>
              <a:t>The </a:t>
            </a:r>
            <a:r>
              <a:rPr lang="en-US" dirty="0" smtClean="0"/>
              <a:t>rhesus (</a:t>
            </a:r>
            <a:r>
              <a:rPr lang="en-US" dirty="0" err="1" smtClean="0"/>
              <a:t>Rh</a:t>
            </a:r>
            <a:r>
              <a:rPr lang="en-US" dirty="0" smtClean="0"/>
              <a:t>) </a:t>
            </a:r>
            <a:r>
              <a:rPr lang="en-US" dirty="0"/>
              <a:t>factor is another marker (antigen) that is found on your blood. </a:t>
            </a:r>
          </a:p>
          <a:p>
            <a:r>
              <a:rPr lang="en-US" dirty="0"/>
              <a:t>If you are </a:t>
            </a:r>
            <a:r>
              <a:rPr lang="en-US" b="1" dirty="0" err="1"/>
              <a:t>Rh</a:t>
            </a:r>
            <a:r>
              <a:rPr lang="en-US" b="1" dirty="0"/>
              <a:t>+</a:t>
            </a:r>
            <a:r>
              <a:rPr lang="en-US" dirty="0"/>
              <a:t>, your blood cells have the </a:t>
            </a:r>
            <a:r>
              <a:rPr lang="en-US" dirty="0" err="1"/>
              <a:t>Rh</a:t>
            </a:r>
            <a:r>
              <a:rPr lang="en-US" dirty="0"/>
              <a:t> marker and you DO NOT MAKE antibodies against yourself</a:t>
            </a:r>
          </a:p>
          <a:p>
            <a:r>
              <a:rPr lang="en-US" dirty="0"/>
              <a:t>If you are </a:t>
            </a:r>
            <a:r>
              <a:rPr lang="en-US" b="1" dirty="0" err="1"/>
              <a:t>Rh</a:t>
            </a:r>
            <a:r>
              <a:rPr lang="en-US" b="1" dirty="0"/>
              <a:t>-</a:t>
            </a:r>
            <a:r>
              <a:rPr lang="en-US" dirty="0"/>
              <a:t>, your immune system will treat the </a:t>
            </a:r>
            <a:r>
              <a:rPr lang="en-US" dirty="0" err="1"/>
              <a:t>Rh</a:t>
            </a:r>
            <a:r>
              <a:rPr lang="en-US" dirty="0"/>
              <a:t> marker as foreign and produce </a:t>
            </a:r>
            <a:r>
              <a:rPr lang="en-US" dirty="0" err="1"/>
              <a:t>Rh</a:t>
            </a:r>
            <a:r>
              <a:rPr lang="en-US" dirty="0"/>
              <a:t> antibodies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err="1"/>
              <a:t>Rh</a:t>
            </a:r>
            <a:r>
              <a:rPr lang="en-US" dirty="0"/>
              <a:t> Pregnancy Problems</a:t>
            </a:r>
          </a:p>
        </p:txBody>
      </p:sp>
      <p:sp>
        <p:nvSpPr>
          <p:cNvPr id="20483" name="Rectangle 3"/>
          <p:cNvSpPr>
            <a:spLocks noGrp="1" noChangeArrowheads="1"/>
          </p:cNvSpPr>
          <p:nvPr>
            <p:ph idx="1"/>
          </p:nvPr>
        </p:nvSpPr>
        <p:spPr>
          <a:xfrm>
            <a:off x="468313" y="1628775"/>
            <a:ext cx="8229600" cy="4679950"/>
          </a:xfrm>
        </p:spPr>
        <p:txBody>
          <a:bodyPr/>
          <a:lstStyle/>
          <a:p>
            <a:pPr>
              <a:lnSpc>
                <a:spcPct val="90000"/>
              </a:lnSpc>
            </a:pPr>
            <a:r>
              <a:rPr lang="en-US" dirty="0"/>
              <a:t>A mother with </a:t>
            </a:r>
            <a:r>
              <a:rPr lang="en-US" dirty="0" err="1"/>
              <a:t>Rh</a:t>
            </a:r>
            <a:r>
              <a:rPr lang="en-US" dirty="0"/>
              <a:t>- blood is at risk in her second pregnancy if her first child is </a:t>
            </a:r>
            <a:r>
              <a:rPr lang="en-US" dirty="0" err="1"/>
              <a:t>Rh</a:t>
            </a:r>
            <a:r>
              <a:rPr lang="en-US" dirty="0"/>
              <a:t>+</a:t>
            </a:r>
          </a:p>
          <a:p>
            <a:pPr>
              <a:lnSpc>
                <a:spcPct val="90000"/>
              </a:lnSpc>
            </a:pPr>
            <a:r>
              <a:rPr lang="en-US" dirty="0"/>
              <a:t>The first child produces cells with the </a:t>
            </a:r>
            <a:r>
              <a:rPr lang="en-US" dirty="0" err="1"/>
              <a:t>Rh</a:t>
            </a:r>
            <a:r>
              <a:rPr lang="en-US" dirty="0"/>
              <a:t> marker which mingle with the mother’s blood during the trauma of birth. </a:t>
            </a:r>
          </a:p>
          <a:p>
            <a:pPr>
              <a:lnSpc>
                <a:spcPct val="90000"/>
              </a:lnSpc>
            </a:pPr>
            <a:r>
              <a:rPr lang="en-US" dirty="0"/>
              <a:t>The mother’s immune system produces antibodies against the </a:t>
            </a:r>
            <a:r>
              <a:rPr lang="en-US" dirty="0" err="1"/>
              <a:t>Rh</a:t>
            </a:r>
            <a:r>
              <a:rPr lang="en-US" dirty="0"/>
              <a:t> marker</a:t>
            </a:r>
          </a:p>
          <a:p>
            <a:pPr>
              <a:lnSpc>
                <a:spcPct val="90000"/>
              </a:lnSpc>
            </a:pPr>
            <a:r>
              <a:rPr lang="en-US" dirty="0"/>
              <a:t>1</a:t>
            </a:r>
            <a:r>
              <a:rPr lang="en-US" baseline="30000" dirty="0"/>
              <a:t>st</a:t>
            </a:r>
            <a:r>
              <a:rPr lang="en-US" dirty="0"/>
              <a:t> baby is OK because they are born by this time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143000" y="533400"/>
            <a:ext cx="7790688" cy="5715000"/>
          </a:xfrm>
        </p:spPr>
        <p:txBody>
          <a:bodyPr/>
          <a:lstStyle/>
          <a:p>
            <a:r>
              <a:rPr lang="en-US" dirty="0"/>
              <a:t>If the second fetus is </a:t>
            </a:r>
            <a:r>
              <a:rPr lang="en-US" dirty="0" err="1"/>
              <a:t>Rh</a:t>
            </a:r>
            <a:r>
              <a:rPr lang="en-US" dirty="0"/>
              <a:t>+, the mother’s antibodies will attack the child’s red blood cells</a:t>
            </a:r>
          </a:p>
          <a:p>
            <a:r>
              <a:rPr lang="en-US" dirty="0"/>
              <a:t>These antibodies can cross the placenta, whereas the antibodies for blood types cannot</a:t>
            </a:r>
          </a:p>
          <a:p>
            <a:r>
              <a:rPr lang="en-US" dirty="0"/>
              <a:t>Mothers are given a shot </a:t>
            </a:r>
            <a:r>
              <a:rPr lang="en-US" dirty="0" err="1"/>
              <a:t>Rh</a:t>
            </a:r>
            <a:r>
              <a:rPr lang="en-US" dirty="0"/>
              <a:t> antibodies (</a:t>
            </a:r>
            <a:r>
              <a:rPr lang="en-US" dirty="0" err="1"/>
              <a:t>rhogam</a:t>
            </a:r>
            <a:r>
              <a:rPr lang="en-US" dirty="0"/>
              <a:t>) after a </a:t>
            </a:r>
            <a:r>
              <a:rPr lang="en-US" dirty="0" err="1"/>
              <a:t>Rh</a:t>
            </a:r>
            <a:r>
              <a:rPr lang="en-US" dirty="0"/>
              <a:t>+ birth to help out</a:t>
            </a:r>
          </a:p>
        </p:txBody>
      </p:sp>
    </p:spTree>
    <p:extLst>
      <p:ext uri="{BB962C8B-B14F-4D97-AF65-F5344CB8AC3E}">
        <p14:creationId xmlns:p14="http://schemas.microsoft.com/office/powerpoint/2010/main" val="119837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idx="1"/>
          </p:nvPr>
        </p:nvSpPr>
        <p:spPr/>
        <p:txBody>
          <a:bodyPr/>
          <a:lstStyle/>
          <a:p>
            <a:r>
              <a:rPr lang="en-US" dirty="0"/>
              <a:t>If the mother is not given this shot, </a:t>
            </a:r>
            <a:r>
              <a:rPr lang="en-US" b="1" i="1" dirty="0" err="1"/>
              <a:t>erythroblastosis</a:t>
            </a:r>
            <a:r>
              <a:rPr lang="en-US" b="1" i="1" dirty="0"/>
              <a:t> </a:t>
            </a:r>
            <a:r>
              <a:rPr lang="en-US" b="1" i="1" dirty="0" err="1"/>
              <a:t>fetalis</a:t>
            </a:r>
            <a:r>
              <a:rPr lang="en-US" dirty="0"/>
              <a:t> (blue baby) can occur.  </a:t>
            </a:r>
          </a:p>
          <a:p>
            <a:r>
              <a:rPr lang="en-US" dirty="0"/>
              <a:t>This is the death of the fetus</a:t>
            </a:r>
          </a:p>
          <a:p>
            <a:pPr lvl="1"/>
            <a:r>
              <a:rPr lang="en-US" dirty="0"/>
              <a:t>blood is being occupied in clumps</a:t>
            </a:r>
          </a:p>
          <a:p>
            <a:pPr lvl="1"/>
            <a:r>
              <a:rPr lang="en-US" dirty="0"/>
              <a:t>oxygen cannot circulate in baby’s body</a:t>
            </a:r>
          </a:p>
          <a:p>
            <a:pPr lvl="1"/>
            <a:r>
              <a:rPr lang="en-US" dirty="0"/>
              <a:t>baby will suffocate in </a:t>
            </a:r>
            <a:r>
              <a:rPr lang="en-US" dirty="0" err="1"/>
              <a:t>utero</a:t>
            </a:r>
            <a:endParaRPr lang="en-US" dirty="0"/>
          </a:p>
          <a:p>
            <a:pPr lvl="1"/>
            <a:r>
              <a:rPr lang="en-US" dirty="0"/>
              <a:t>born stillborn/spontaneous abortion</a:t>
            </a:r>
          </a:p>
        </p:txBody>
      </p:sp>
    </p:spTree>
    <p:extLst>
      <p:ext uri="{BB962C8B-B14F-4D97-AF65-F5344CB8AC3E}">
        <p14:creationId xmlns:p14="http://schemas.microsoft.com/office/powerpoint/2010/main" val="627104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a:t>
            </a:r>
            <a:r>
              <a:rPr lang="en-US" dirty="0" smtClean="0"/>
              <a:t> Factor During </a:t>
            </a:r>
            <a:r>
              <a:rPr lang="en-US" dirty="0" err="1" smtClean="0"/>
              <a:t>Pregancy</a:t>
            </a:r>
            <a:endParaRPr lang="en-US" dirty="0"/>
          </a:p>
        </p:txBody>
      </p:sp>
      <p:pic>
        <p:nvPicPr>
          <p:cNvPr id="5" name="Content Placeholder 4" descr="Rh baby 1.gif"/>
          <p:cNvPicPr>
            <a:picLocks noGrp="1" noChangeAspect="1"/>
          </p:cNvPicPr>
          <p:nvPr>
            <p:ph idx="1"/>
          </p:nvPr>
        </p:nvPicPr>
        <p:blipFill>
          <a:blip r:embed="rId2" cstate="print"/>
          <a:stretch>
            <a:fillRect/>
          </a:stretch>
        </p:blipFill>
        <p:spPr>
          <a:xfrm>
            <a:off x="2133600" y="1676400"/>
            <a:ext cx="1905000" cy="1905000"/>
          </a:xfrm>
        </p:spPr>
      </p:pic>
      <p:pic>
        <p:nvPicPr>
          <p:cNvPr id="6" name="Picture 5" descr="Rh baby 2.gif"/>
          <p:cNvPicPr>
            <a:picLocks noChangeAspect="1"/>
          </p:cNvPicPr>
          <p:nvPr/>
        </p:nvPicPr>
        <p:blipFill>
          <a:blip r:embed="rId3" cstate="print"/>
          <a:stretch>
            <a:fillRect/>
          </a:stretch>
        </p:blipFill>
        <p:spPr>
          <a:xfrm>
            <a:off x="5486400" y="1676400"/>
            <a:ext cx="1828800" cy="1828800"/>
          </a:xfrm>
          <a:prstGeom prst="rect">
            <a:avLst/>
          </a:prstGeom>
        </p:spPr>
      </p:pic>
      <p:pic>
        <p:nvPicPr>
          <p:cNvPr id="7" name="Picture 6" descr="Rh baby 3.gif"/>
          <p:cNvPicPr>
            <a:picLocks noChangeAspect="1"/>
          </p:cNvPicPr>
          <p:nvPr/>
        </p:nvPicPr>
        <p:blipFill>
          <a:blip r:embed="rId4" cstate="print"/>
          <a:stretch>
            <a:fillRect/>
          </a:stretch>
        </p:blipFill>
        <p:spPr>
          <a:xfrm>
            <a:off x="3810000" y="4191000"/>
            <a:ext cx="1905000" cy="190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47800" y="274638"/>
            <a:ext cx="7485888" cy="1143000"/>
          </a:xfrm>
        </p:spPr>
        <p:txBody>
          <a:bodyPr/>
          <a:lstStyle/>
          <a:p>
            <a:r>
              <a:rPr lang="en-US" dirty="0"/>
              <a:t>Plasma Proteins</a:t>
            </a:r>
          </a:p>
        </p:txBody>
      </p:sp>
      <p:sp>
        <p:nvSpPr>
          <p:cNvPr id="37891" name="Rectangle 3"/>
          <p:cNvSpPr>
            <a:spLocks noGrp="1" noChangeArrowheads="1"/>
          </p:cNvSpPr>
          <p:nvPr>
            <p:ph idx="1"/>
          </p:nvPr>
        </p:nvSpPr>
        <p:spPr/>
        <p:txBody>
          <a:bodyPr/>
          <a:lstStyle/>
          <a:p>
            <a:pPr marL="609600" indent="-609600"/>
            <a:r>
              <a:rPr lang="en-US" dirty="0"/>
              <a:t>Your plasma also contains three important proteins</a:t>
            </a:r>
          </a:p>
          <a:p>
            <a:pPr marL="609600" indent="-609600">
              <a:buFont typeface="Wingdings" pitchFamily="2" charset="2"/>
              <a:buAutoNum type="arabicPeriod"/>
            </a:pPr>
            <a:r>
              <a:rPr lang="en-US" u="sng" dirty="0" smtClean="0">
                <a:solidFill>
                  <a:schemeClr val="tx2">
                    <a:lumMod val="60000"/>
                    <a:lumOff val="40000"/>
                  </a:schemeClr>
                </a:solidFill>
              </a:rPr>
              <a:t>Albumins</a:t>
            </a:r>
            <a:r>
              <a:rPr lang="en-US" dirty="0" smtClean="0"/>
              <a:t>- </a:t>
            </a:r>
            <a:r>
              <a:rPr lang="en-US" dirty="0"/>
              <a:t>controls osmotic balance</a:t>
            </a:r>
          </a:p>
          <a:p>
            <a:pPr marL="609600" indent="-609600">
              <a:buFont typeface="Wingdings" pitchFamily="2" charset="2"/>
              <a:buAutoNum type="arabicPeriod"/>
            </a:pPr>
            <a:r>
              <a:rPr lang="en-US" u="sng" dirty="0" smtClean="0">
                <a:solidFill>
                  <a:schemeClr val="tx2">
                    <a:lumMod val="60000"/>
                    <a:lumOff val="40000"/>
                  </a:schemeClr>
                </a:solidFill>
              </a:rPr>
              <a:t>Globulins</a:t>
            </a:r>
            <a:r>
              <a:rPr lang="en-US" dirty="0" smtClean="0"/>
              <a:t> </a:t>
            </a:r>
            <a:r>
              <a:rPr lang="en-US" dirty="0"/>
              <a:t>- makes antibodies for protection</a:t>
            </a:r>
          </a:p>
          <a:p>
            <a:pPr marL="609600" indent="-609600">
              <a:buFont typeface="Wingdings" pitchFamily="2" charset="2"/>
              <a:buAutoNum type="arabicPeriod"/>
            </a:pPr>
            <a:r>
              <a:rPr lang="en-US" u="sng" dirty="0" smtClean="0">
                <a:solidFill>
                  <a:schemeClr val="tx2">
                    <a:lumMod val="60000"/>
                    <a:lumOff val="40000"/>
                  </a:schemeClr>
                </a:solidFill>
              </a:rPr>
              <a:t>Fibrinogen</a:t>
            </a:r>
            <a:r>
              <a:rPr lang="en-US" dirty="0" smtClean="0"/>
              <a:t> </a:t>
            </a:r>
            <a:r>
              <a:rPr lang="en-US" dirty="0"/>
              <a:t>- control blood clotting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7891">
                                            <p:txEl>
                                              <p:pRg st="3" end="3"/>
                                            </p:txEl>
                                          </p:spTgt>
                                        </p:tgtEl>
                                        <p:attrNameLst>
                                          <p:attrName>style.visibility</p:attrName>
                                        </p:attrNameLst>
                                      </p:cBhvr>
                                      <p:to>
                                        <p:strVal val="visible"/>
                                      </p:to>
                                    </p:set>
                                    <p:anim calcmode="lin" valueType="num">
                                      <p:cBhvr additive="base">
                                        <p:cTn id="30"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idx="1"/>
          </p:nvPr>
        </p:nvSpPr>
        <p:spPr/>
        <p:txBody>
          <a:bodyPr/>
          <a:lstStyle/>
          <a:p>
            <a:endParaRPr lang="en-US"/>
          </a:p>
        </p:txBody>
      </p:sp>
      <p:pic>
        <p:nvPicPr>
          <p:cNvPr id="21509" name="Picture 5" descr="The path of Rh disease. (Reproduced by permission of The Gale Group.)"/>
          <p:cNvPicPr>
            <a:picLocks noChangeAspect="1" noChangeArrowheads="1"/>
          </p:cNvPicPr>
          <p:nvPr/>
        </p:nvPicPr>
        <p:blipFill>
          <a:blip r:embed="rId2" cstate="print"/>
          <a:srcRect/>
          <a:stretch>
            <a:fillRect/>
          </a:stretch>
        </p:blipFill>
        <p:spPr bwMode="auto">
          <a:xfrm>
            <a:off x="0" y="260350"/>
            <a:ext cx="9144000" cy="65976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Groups Activity	</a:t>
            </a:r>
            <a:endParaRPr lang="en-US" dirty="0"/>
          </a:p>
        </p:txBody>
      </p:sp>
      <p:sp>
        <p:nvSpPr>
          <p:cNvPr id="3" name="Content Placeholder 2"/>
          <p:cNvSpPr>
            <a:spLocks noGrp="1"/>
          </p:cNvSpPr>
          <p:nvPr>
            <p:ph idx="1"/>
          </p:nvPr>
        </p:nvSpPr>
        <p:spPr/>
        <p:txBody>
          <a:bodyPr/>
          <a:lstStyle/>
          <a:p>
            <a:r>
              <a:rPr lang="en-US" dirty="0" smtClean="0">
                <a:hlinkClick r:id="rId2"/>
              </a:rPr>
              <a:t>http://www.wisc-online.com/objects/index_tj.asp?objID=AP14804</a:t>
            </a:r>
            <a:endParaRPr lang="en-US" dirty="0" smtClean="0"/>
          </a:p>
          <a:p>
            <a:pPr>
              <a:buNone/>
            </a:pPr>
            <a:endParaRPr lang="en-US" dirty="0"/>
          </a:p>
        </p:txBody>
      </p:sp>
    </p:spTree>
    <p:extLst>
      <p:ext uri="{BB962C8B-B14F-4D97-AF65-F5344CB8AC3E}">
        <p14:creationId xmlns:p14="http://schemas.microsoft.com/office/powerpoint/2010/main" val="549855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Questions</a:t>
            </a:r>
            <a:endParaRPr lang="en-US" dirty="0"/>
          </a:p>
        </p:txBody>
      </p:sp>
      <p:sp>
        <p:nvSpPr>
          <p:cNvPr id="3" name="Content Placeholder 2"/>
          <p:cNvSpPr>
            <a:spLocks noGrp="1"/>
          </p:cNvSpPr>
          <p:nvPr>
            <p:ph idx="1"/>
          </p:nvPr>
        </p:nvSpPr>
        <p:spPr/>
        <p:txBody>
          <a:bodyPr/>
          <a:lstStyle/>
          <a:p>
            <a:r>
              <a:rPr lang="en-US" dirty="0" smtClean="0"/>
              <a:t>Do questions #7-9 and 15-18 pg. </a:t>
            </a:r>
            <a:r>
              <a:rPr lang="en-US" smtClean="0"/>
              <a:t>356</a:t>
            </a:r>
            <a:endParaRPr lang="en-US" dirty="0"/>
          </a:p>
        </p:txBody>
      </p:sp>
      <p:pic>
        <p:nvPicPr>
          <p:cNvPr id="4" name="Picture 3" descr="ParentsBloodTypes.gif"/>
          <p:cNvPicPr>
            <a:picLocks noChangeAspect="1"/>
          </p:cNvPicPr>
          <p:nvPr/>
        </p:nvPicPr>
        <p:blipFill>
          <a:blip r:embed="rId2" cstate="print"/>
          <a:stretch>
            <a:fillRect/>
          </a:stretch>
        </p:blipFill>
        <p:spPr>
          <a:xfrm>
            <a:off x="1524000" y="2133600"/>
            <a:ext cx="7315200" cy="3657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0113" y="333375"/>
            <a:ext cx="3903662" cy="1431925"/>
          </a:xfrm>
        </p:spPr>
        <p:txBody>
          <a:bodyPr/>
          <a:lstStyle/>
          <a:p>
            <a:r>
              <a:rPr lang="en-US" sz="4000" dirty="0"/>
              <a:t>Erythrocytes</a:t>
            </a:r>
          </a:p>
        </p:txBody>
      </p:sp>
      <p:pic>
        <p:nvPicPr>
          <p:cNvPr id="7172" name="Picture 4" descr="blood_01"/>
          <p:cNvPicPr>
            <a:picLocks noGrp="1" noChangeAspect="1" noChangeArrowheads="1"/>
          </p:cNvPicPr>
          <p:nvPr>
            <p:ph idx="1"/>
          </p:nvPr>
        </p:nvPicPr>
        <p:blipFill>
          <a:blip r:embed="rId2" cstate="print"/>
          <a:srcRect/>
          <a:stretch>
            <a:fillRect/>
          </a:stretch>
        </p:blipFill>
        <p:spPr>
          <a:xfrm>
            <a:off x="4716463" y="260350"/>
            <a:ext cx="4010025" cy="2981325"/>
          </a:xfrm>
          <a:noFill/>
          <a:ln/>
        </p:spPr>
      </p:pic>
      <p:sp>
        <p:nvSpPr>
          <p:cNvPr id="7175" name="Text Box 7"/>
          <p:cNvSpPr txBox="1">
            <a:spLocks noChangeArrowheads="1"/>
          </p:cNvSpPr>
          <p:nvPr/>
        </p:nvSpPr>
        <p:spPr bwMode="auto">
          <a:xfrm>
            <a:off x="323850" y="1628775"/>
            <a:ext cx="4103688" cy="500380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800" dirty="0">
                <a:latin typeface="Arial" charset="0"/>
              </a:rPr>
              <a:t>Erythrocytes (red blood cells) are small, round biconcave cells whose primary function is the transportation of oxygen.  </a:t>
            </a:r>
          </a:p>
          <a:p>
            <a:pPr eaLnBrk="1" hangingPunct="1">
              <a:spcBef>
                <a:spcPct val="50000"/>
              </a:spcBef>
              <a:buFontTx/>
              <a:buChar char="•"/>
            </a:pPr>
            <a:r>
              <a:rPr lang="en-US" sz="2800" dirty="0">
                <a:latin typeface="Arial" charset="0"/>
              </a:rPr>
              <a:t>Erythrocytes have iron containing pigments called hemoglobin which increases the capacity of blood to carry oxygen</a:t>
            </a:r>
          </a:p>
        </p:txBody>
      </p:sp>
      <p:pic>
        <p:nvPicPr>
          <p:cNvPr id="7177" name="Picture 9" descr="Image1"/>
          <p:cNvPicPr>
            <a:picLocks noChangeAspect="1" noChangeArrowheads="1"/>
          </p:cNvPicPr>
          <p:nvPr/>
        </p:nvPicPr>
        <p:blipFill>
          <a:blip r:embed="rId3" cstate="print"/>
          <a:srcRect/>
          <a:stretch>
            <a:fillRect/>
          </a:stretch>
        </p:blipFill>
        <p:spPr bwMode="auto">
          <a:xfrm>
            <a:off x="5580063" y="3573463"/>
            <a:ext cx="2641600" cy="264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xEl>
                                              <p:pRg st="0" end="0"/>
                                            </p:txEl>
                                          </p:spTgt>
                                        </p:tgtEl>
                                        <p:attrNameLst>
                                          <p:attrName>style.visibility</p:attrName>
                                        </p:attrNameLst>
                                      </p:cBhvr>
                                      <p:to>
                                        <p:strVal val="visible"/>
                                      </p:to>
                                    </p:set>
                                    <p:anim calcmode="lin" valueType="num">
                                      <p:cBhvr additive="base">
                                        <p:cTn id="12"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5">
                                            <p:txEl>
                                              <p:pRg st="1" end="1"/>
                                            </p:txEl>
                                          </p:spTgt>
                                        </p:tgtEl>
                                        <p:attrNameLst>
                                          <p:attrName>style.visibility</p:attrName>
                                        </p:attrNameLst>
                                      </p:cBhvr>
                                      <p:to>
                                        <p:strVal val="visible"/>
                                      </p:to>
                                    </p:set>
                                    <p:anim calcmode="lin" valueType="num">
                                      <p:cBhvr additive="base">
                                        <p:cTn id="18" dur="500" fill="hold"/>
                                        <p:tgtEl>
                                          <p:spTgt spid="71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box(in)">
                                      <p:cBhvr>
                                        <p:cTn id="24" dur="5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177"/>
                                        </p:tgtEl>
                                        <p:attrNameLst>
                                          <p:attrName>style.visibility</p:attrName>
                                        </p:attrNameLst>
                                      </p:cBhvr>
                                      <p:to>
                                        <p:strVal val="visible"/>
                                      </p:to>
                                    </p:set>
                                    <p:animEffect transition="in" filter="box(in)">
                                      <p:cBhvr>
                                        <p:cTn id="29"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68313" y="1052513"/>
            <a:ext cx="8229600" cy="4525962"/>
          </a:xfrm>
        </p:spPr>
        <p:txBody>
          <a:bodyPr/>
          <a:lstStyle/>
          <a:p>
            <a:r>
              <a:rPr lang="en-US" dirty="0" err="1"/>
              <a:t>Erythrocyctes</a:t>
            </a:r>
            <a:r>
              <a:rPr lang="en-US" dirty="0"/>
              <a:t> are also enucleated (they have no nucleus) and as a result do not have to carry out cellular functions</a:t>
            </a:r>
          </a:p>
          <a:p>
            <a:r>
              <a:rPr lang="en-US" dirty="0"/>
              <a:t>Erythrocytes are replaced by the bone marrow approximately every 120-130 days</a:t>
            </a:r>
          </a:p>
        </p:txBody>
      </p:sp>
      <p:pic>
        <p:nvPicPr>
          <p:cNvPr id="9221" name="Picture 5" descr="35A5C297">
            <a:hlinkClick r:id="rId2"/>
          </p:cNvPr>
          <p:cNvPicPr>
            <a:picLocks noChangeAspect="1" noChangeArrowheads="1"/>
          </p:cNvPicPr>
          <p:nvPr/>
        </p:nvPicPr>
        <p:blipFill>
          <a:blip r:embed="rId3" cstate="print"/>
          <a:srcRect/>
          <a:stretch>
            <a:fillRect/>
          </a:stretch>
        </p:blipFill>
        <p:spPr bwMode="auto">
          <a:xfrm>
            <a:off x="611188" y="3644900"/>
            <a:ext cx="4262437" cy="2955925"/>
          </a:xfrm>
          <a:prstGeom prst="rect">
            <a:avLst/>
          </a:prstGeom>
          <a:noFill/>
        </p:spPr>
      </p:pic>
      <p:pic>
        <p:nvPicPr>
          <p:cNvPr id="9223" name="Picture 7" descr="red%20blood%20cells"/>
          <p:cNvPicPr>
            <a:picLocks noChangeAspect="1" noChangeArrowheads="1"/>
          </p:cNvPicPr>
          <p:nvPr/>
        </p:nvPicPr>
        <p:blipFill>
          <a:blip r:embed="rId4" cstate="print"/>
          <a:srcRect/>
          <a:stretch>
            <a:fillRect/>
          </a:stretch>
        </p:blipFill>
        <p:spPr bwMode="auto">
          <a:xfrm>
            <a:off x="4067175" y="3860800"/>
            <a:ext cx="4762500" cy="257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box(in)">
                                      <p:cBhvr>
                                        <p:cTn id="19" dur="500"/>
                                        <p:tgtEl>
                                          <p:spTgt spid="9221"/>
                                        </p:tgtEl>
                                      </p:cBhvr>
                                    </p:animEffect>
                                  </p:childTnLst>
                                </p:cTn>
                              </p:par>
                              <p:par>
                                <p:cTn id="20" presetID="4" presetClass="entr" presetSubtype="16" fill="hold" nodeType="with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box(in)">
                                      <p:cBhvr>
                                        <p:cTn id="2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a:t>Leucocytes</a:t>
            </a:r>
            <a:br>
              <a:rPr lang="en-US" dirty="0"/>
            </a:br>
            <a:r>
              <a:rPr lang="en-US" dirty="0"/>
              <a:t>White Blood Cells</a:t>
            </a:r>
          </a:p>
        </p:txBody>
      </p:sp>
      <p:sp>
        <p:nvSpPr>
          <p:cNvPr id="10243" name="Rectangle 3"/>
          <p:cNvSpPr>
            <a:spLocks noGrp="1" noChangeArrowheads="1"/>
          </p:cNvSpPr>
          <p:nvPr>
            <p:ph idx="1"/>
          </p:nvPr>
        </p:nvSpPr>
        <p:spPr/>
        <p:txBody>
          <a:bodyPr/>
          <a:lstStyle/>
          <a:p>
            <a:r>
              <a:rPr lang="en-US" dirty="0"/>
              <a:t>White Blood Cells </a:t>
            </a:r>
            <a:r>
              <a:rPr lang="en-US"/>
              <a:t>(</a:t>
            </a:r>
            <a:r>
              <a:rPr lang="en-US" smtClean="0"/>
              <a:t>WBC) </a:t>
            </a:r>
            <a:r>
              <a:rPr lang="en-US" dirty="0"/>
              <a:t>are defenders against bacteria, viruses, and foreign substances of any kind.  They are killed to make pus</a:t>
            </a:r>
          </a:p>
          <a:p>
            <a:r>
              <a:rPr lang="en-US" dirty="0"/>
              <a:t>New white blood cells are formed in the bone marrow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WBC’s</a:t>
            </a:r>
          </a:p>
        </p:txBody>
      </p:sp>
      <p:sp>
        <p:nvSpPr>
          <p:cNvPr id="26627" name="Rectangle 3"/>
          <p:cNvSpPr>
            <a:spLocks noGrp="1" noChangeArrowheads="1"/>
          </p:cNvSpPr>
          <p:nvPr>
            <p:ph idx="1"/>
          </p:nvPr>
        </p:nvSpPr>
        <p:spPr/>
        <p:txBody>
          <a:bodyPr/>
          <a:lstStyle/>
          <a:p>
            <a:r>
              <a:rPr lang="en-US" sz="2800" dirty="0"/>
              <a:t>There are five main types of white blood cells</a:t>
            </a:r>
          </a:p>
          <a:p>
            <a:pPr lvl="1"/>
            <a:r>
              <a:rPr lang="en-US" sz="2400" dirty="0" err="1"/>
              <a:t>neutrophils</a:t>
            </a:r>
            <a:r>
              <a:rPr lang="en-US" sz="2400" dirty="0"/>
              <a:t>- general granulocyte</a:t>
            </a:r>
          </a:p>
          <a:p>
            <a:pPr lvl="1"/>
            <a:r>
              <a:rPr lang="en-US" sz="2400" dirty="0" err="1"/>
              <a:t>monocytes</a:t>
            </a:r>
            <a:r>
              <a:rPr lang="en-US" sz="2400" dirty="0"/>
              <a:t>- make macrophages to engulf invaders</a:t>
            </a:r>
          </a:p>
          <a:p>
            <a:pPr lvl="1"/>
            <a:r>
              <a:rPr lang="en-US" sz="2400" dirty="0" err="1"/>
              <a:t>esinophils</a:t>
            </a:r>
            <a:r>
              <a:rPr lang="en-US" sz="2400" dirty="0"/>
              <a:t>- granulocyte which kills parasites</a:t>
            </a:r>
          </a:p>
          <a:p>
            <a:pPr lvl="1"/>
            <a:r>
              <a:rPr lang="en-US" sz="2400" dirty="0" err="1"/>
              <a:t>basophils</a:t>
            </a:r>
            <a:r>
              <a:rPr lang="en-US" sz="2400" dirty="0"/>
              <a:t>- granulocyte which releases histamines</a:t>
            </a:r>
          </a:p>
          <a:p>
            <a:pPr lvl="1"/>
            <a:r>
              <a:rPr lang="en-US" sz="2400" dirty="0"/>
              <a:t>lymphocytes- make B and T cells </a:t>
            </a:r>
          </a:p>
          <a:p>
            <a:r>
              <a:rPr lang="en-US" sz="2800" dirty="0"/>
              <a:t>ALL HELP IN THE FIGHT AGAINST DISEASE</a:t>
            </a:r>
          </a:p>
        </p:txBody>
      </p:sp>
      <p:pic>
        <p:nvPicPr>
          <p:cNvPr id="4" name="Picture 3" descr="S01-C11-F01-BIO2030SB.jpg"/>
          <p:cNvPicPr>
            <a:picLocks noChangeAspect="1"/>
          </p:cNvPicPr>
          <p:nvPr/>
        </p:nvPicPr>
        <p:blipFill>
          <a:blip r:embed="rId2" cstate="print"/>
          <a:stretch>
            <a:fillRect/>
          </a:stretch>
        </p:blipFill>
        <p:spPr>
          <a:xfrm>
            <a:off x="3352800" y="4800600"/>
            <a:ext cx="2971800" cy="1856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additive="base">
                                        <p:cTn id="18"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additive="base">
                                        <p:cTn id="24"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 calcmode="lin" valueType="num">
                                      <p:cBhvr additive="base">
                                        <p:cTn id="30"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 calcmode="lin" valueType="num">
                                      <p:cBhvr additive="base">
                                        <p:cTn id="36"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627">
                                            <p:txEl>
                                              <p:pRg st="5" end="5"/>
                                            </p:txEl>
                                          </p:spTgt>
                                        </p:tgtEl>
                                        <p:attrNameLst>
                                          <p:attrName>style.visibility</p:attrName>
                                        </p:attrNameLst>
                                      </p:cBhvr>
                                      <p:to>
                                        <p:strVal val="visible"/>
                                      </p:to>
                                    </p:set>
                                    <p:anim calcmode="lin" valueType="num">
                                      <p:cBhvr additive="base">
                                        <p:cTn id="42"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6627">
                                            <p:txEl>
                                              <p:pRg st="6" end="6"/>
                                            </p:txEl>
                                          </p:spTgt>
                                        </p:tgtEl>
                                        <p:attrNameLst>
                                          <p:attrName>style.visibility</p:attrName>
                                        </p:attrNameLst>
                                      </p:cBhvr>
                                      <p:to>
                                        <p:strVal val="visible"/>
                                      </p:to>
                                    </p:set>
                                    <p:animEffect transition="in" filter="checkerboard(across)">
                                      <p:cBhvr>
                                        <p:cTn id="48"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descr="immunohistochemical-staining-bone-marrow-22"/>
          <p:cNvPicPr>
            <a:picLocks noChangeAspect="1" noChangeArrowheads="1"/>
          </p:cNvPicPr>
          <p:nvPr/>
        </p:nvPicPr>
        <p:blipFill>
          <a:blip r:embed="rId2" cstate="print"/>
          <a:srcRect/>
          <a:stretch>
            <a:fillRect/>
          </a:stretch>
        </p:blipFill>
        <p:spPr bwMode="auto">
          <a:xfrm>
            <a:off x="4356100" y="1412875"/>
            <a:ext cx="4392613" cy="3257550"/>
          </a:xfrm>
          <a:prstGeom prst="rect">
            <a:avLst/>
          </a:prstGeom>
          <a:noFill/>
        </p:spPr>
      </p:pic>
      <p:pic>
        <p:nvPicPr>
          <p:cNvPr id="31749" name="Picture 5" descr="BMFum-b">
            <a:hlinkClick r:id="rId3"/>
          </p:cNvPr>
          <p:cNvPicPr>
            <a:picLocks noChangeAspect="1" noChangeArrowheads="1"/>
          </p:cNvPicPr>
          <p:nvPr/>
        </p:nvPicPr>
        <p:blipFill>
          <a:blip r:embed="rId4" cstate="print"/>
          <a:srcRect/>
          <a:stretch>
            <a:fillRect/>
          </a:stretch>
        </p:blipFill>
        <p:spPr bwMode="auto">
          <a:xfrm>
            <a:off x="611188" y="1916113"/>
            <a:ext cx="3990975" cy="2686050"/>
          </a:xfrm>
          <a:prstGeom prst="rect">
            <a:avLst/>
          </a:prstGeom>
          <a:noFill/>
        </p:spPr>
      </p:pic>
      <p:sp>
        <p:nvSpPr>
          <p:cNvPr id="31746" name="Rectangle 2"/>
          <p:cNvSpPr>
            <a:spLocks noGrp="1" noChangeArrowheads="1"/>
          </p:cNvSpPr>
          <p:nvPr>
            <p:ph type="title"/>
          </p:nvPr>
        </p:nvSpPr>
        <p:spPr/>
        <p:txBody>
          <a:bodyPr/>
          <a:lstStyle/>
          <a:p>
            <a:r>
              <a:rPr lang="en-US"/>
              <a:t>BONE MARROW</a:t>
            </a:r>
          </a:p>
        </p:txBody>
      </p:sp>
      <p:pic>
        <p:nvPicPr>
          <p:cNvPr id="31751" name="Picture 7" descr="drawing of bone and marrow"/>
          <p:cNvPicPr>
            <a:picLocks noChangeAspect="1" noChangeArrowheads="1"/>
          </p:cNvPicPr>
          <p:nvPr/>
        </p:nvPicPr>
        <p:blipFill>
          <a:blip r:embed="rId5" cstate="print"/>
          <a:srcRect/>
          <a:stretch>
            <a:fillRect/>
          </a:stretch>
        </p:blipFill>
        <p:spPr bwMode="auto">
          <a:xfrm>
            <a:off x="3708400" y="3860800"/>
            <a:ext cx="2579688" cy="2708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box(in)">
                                      <p:cBhvr>
                                        <p:cTn id="12" dur="500"/>
                                        <p:tgtEl>
                                          <p:spTgt spid="3175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checkerboard(across)">
                                      <p:cBhvr>
                                        <p:cTn id="17" dur="5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slide(fromBottom)">
                                      <p:cBhvr>
                                        <p:cTn id="2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157</TotalTime>
  <Words>1330</Words>
  <Application>Microsoft Office PowerPoint</Application>
  <PresentationFormat>On-screen Show (4:3)</PresentationFormat>
  <Paragraphs>175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     Blood    and    Immunity</vt:lpstr>
      <vt:lpstr>Blood</vt:lpstr>
      <vt:lpstr>Components of Blood</vt:lpstr>
      <vt:lpstr>Plasma Proteins</vt:lpstr>
      <vt:lpstr>Erythrocytes</vt:lpstr>
      <vt:lpstr>PowerPoint Presentation</vt:lpstr>
      <vt:lpstr>Leucocytes White Blood Cells</vt:lpstr>
      <vt:lpstr>WBC’s</vt:lpstr>
      <vt:lpstr>BONE MARROW</vt:lpstr>
      <vt:lpstr>PowerPoint Presentation</vt:lpstr>
      <vt:lpstr>Platelets</vt:lpstr>
      <vt:lpstr>Textbook questions</vt:lpstr>
      <vt:lpstr>The Functions of Blood</vt:lpstr>
      <vt:lpstr>Distribution</vt:lpstr>
      <vt:lpstr>Regulation</vt:lpstr>
      <vt:lpstr>PowerPoint Presentation</vt:lpstr>
      <vt:lpstr>Blood Disorders </vt:lpstr>
      <vt:lpstr>Leukemia</vt:lpstr>
      <vt:lpstr>Hemophilia</vt:lpstr>
      <vt:lpstr>Blood and Immunity</vt:lpstr>
      <vt:lpstr>Blood Clotting</vt:lpstr>
      <vt:lpstr>Blood Clotting</vt:lpstr>
      <vt:lpstr>PowerPoint Presentation</vt:lpstr>
      <vt:lpstr>PowerPoint Presentation</vt:lpstr>
      <vt:lpstr>Problem</vt:lpstr>
      <vt:lpstr>Problems with Clotting</vt:lpstr>
      <vt:lpstr>Blood Groups</vt:lpstr>
      <vt:lpstr>Blood Typing</vt:lpstr>
      <vt:lpstr>PowerPoint Presentation</vt:lpstr>
      <vt:lpstr>ABO Blood Typing</vt:lpstr>
      <vt:lpstr>PowerPoint Presentation</vt:lpstr>
      <vt:lpstr>ABO Blood Groups</vt:lpstr>
      <vt:lpstr>Agglutination Response</vt:lpstr>
      <vt:lpstr>Blood Type Frequencies</vt:lpstr>
      <vt:lpstr>Rh Factor</vt:lpstr>
      <vt:lpstr>Rh Pregnancy Problems</vt:lpstr>
      <vt:lpstr>PowerPoint Presentation</vt:lpstr>
      <vt:lpstr>PowerPoint Presentation</vt:lpstr>
      <vt:lpstr>Rh Factor During Pregancy</vt:lpstr>
      <vt:lpstr>PowerPoint Presentation</vt:lpstr>
      <vt:lpstr>Blood Groups Activity </vt:lpstr>
      <vt:lpstr>Textbook Questions</vt:lpstr>
    </vt:vector>
  </TitlesOfParts>
  <Company>RDCRD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mcaine</dc:creator>
  <cp:lastModifiedBy>Gerry-Lynn Borys</cp:lastModifiedBy>
  <cp:revision>24</cp:revision>
  <dcterms:created xsi:type="dcterms:W3CDTF">2008-01-07T20:08:30Z</dcterms:created>
  <dcterms:modified xsi:type="dcterms:W3CDTF">2013-04-15T17:14:58Z</dcterms:modified>
</cp:coreProperties>
</file>