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9"/>
  </p:handoutMasterIdLst>
  <p:sldIdLst>
    <p:sldId id="256" r:id="rId2"/>
    <p:sldId id="275" r:id="rId3"/>
    <p:sldId id="276" r:id="rId4"/>
    <p:sldId id="277" r:id="rId5"/>
    <p:sldId id="257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67" r:id="rId18"/>
    <p:sldId id="268" r:id="rId19"/>
    <p:sldId id="269" r:id="rId20"/>
    <p:sldId id="270" r:id="rId21"/>
    <p:sldId id="271" r:id="rId22"/>
    <p:sldId id="279" r:id="rId23"/>
    <p:sldId id="274" r:id="rId24"/>
    <p:sldId id="280" r:id="rId25"/>
    <p:sldId id="281" r:id="rId26"/>
    <p:sldId id="282" r:id="rId27"/>
    <p:sldId id="272" r:id="rId28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61" d="100"/>
          <a:sy n="61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738C-CED7-4CFA-850F-999EF75BF33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DD4A-D651-4C04-936D-98AA5A596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6B77-2939-4BD0-BBA7-737BF96D8B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0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B72337-D6DA-4BEB-8D45-D828FFA717C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5808A3-BDA9-4C63-A0E9-7BCC28ABD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</a:t>
            </a:r>
            <a:br>
              <a:rPr lang="en-US" dirty="0" smtClean="0"/>
            </a:br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Pgs. 310 - 339</a:t>
            </a:r>
            <a:endParaRPr lang="en-US" dirty="0"/>
          </a:p>
        </p:txBody>
      </p:sp>
      <p:pic>
        <p:nvPicPr>
          <p:cNvPr id="4" name="Picture 3" descr="heart diagra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85800"/>
            <a:ext cx="3714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Arterioles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smaller arteries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Autonomic nervous system </a:t>
            </a:r>
            <a:r>
              <a:rPr lang="en-US" dirty="0" smtClean="0"/>
              <a:t>– the part of the nervous system that controls the motor nerves that regulate equilibrium, and that is </a:t>
            </a:r>
            <a:r>
              <a:rPr lang="en-US" b="1" dirty="0" smtClean="0"/>
              <a:t>not under conscious control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Vasoconstriction</a:t>
            </a:r>
            <a:r>
              <a:rPr lang="en-US" dirty="0" smtClean="0"/>
              <a:t> – the </a:t>
            </a:r>
            <a:r>
              <a:rPr lang="en-US" b="1" dirty="0" smtClean="0"/>
              <a:t>narrowing</a:t>
            </a:r>
            <a:r>
              <a:rPr lang="en-US" dirty="0" smtClean="0"/>
              <a:t> of blood vessels, allowing less blood to the tissues</a:t>
            </a:r>
          </a:p>
          <a:p>
            <a:pPr>
              <a:buNone/>
            </a:pPr>
            <a:r>
              <a:rPr lang="en-US" dirty="0" smtClean="0"/>
              <a:t>	example:  becoming pale when frightened – constriction of the arteriolar muscles diverts blood away from the outer capillaries of the skin toward the muscles.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Vasodilation</a:t>
            </a:r>
            <a:r>
              <a:rPr lang="en-US" dirty="0" smtClean="0"/>
              <a:t> – the </a:t>
            </a:r>
            <a:r>
              <a:rPr lang="en-US" dirty="0" smtClean="0">
                <a:solidFill>
                  <a:srgbClr val="C00000"/>
                </a:solidFill>
              </a:rPr>
              <a:t>widening</a:t>
            </a:r>
            <a:r>
              <a:rPr lang="en-US" dirty="0" smtClean="0"/>
              <a:t> of blood vessels, allowing more blood to the tissues</a:t>
            </a:r>
          </a:p>
          <a:p>
            <a:pPr lvl="1">
              <a:buNone/>
            </a:pPr>
            <a:r>
              <a:rPr lang="en-US" dirty="0" smtClean="0"/>
              <a:t>Example:  blushing – </a:t>
            </a:r>
            <a:r>
              <a:rPr lang="en-US" dirty="0" err="1" smtClean="0"/>
              <a:t>vasodilation</a:t>
            </a:r>
            <a:r>
              <a:rPr lang="en-US" dirty="0" smtClean="0"/>
              <a:t> of arterioles leading to skin capillaries  and red blood cells close to the surface of the skin produces a pink color</a:t>
            </a:r>
            <a:endParaRPr lang="en-US" dirty="0"/>
          </a:p>
        </p:txBody>
      </p:sp>
      <p:pic>
        <p:nvPicPr>
          <p:cNvPr id="4" name="Picture 3" descr="blus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38600"/>
            <a:ext cx="1600200" cy="22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Atherosclerosis</a:t>
            </a:r>
            <a:r>
              <a:rPr lang="en-US" smtClean="0"/>
              <a:t> </a:t>
            </a:r>
            <a:r>
              <a:rPr lang="en-US" dirty="0" smtClean="0"/>
              <a:t>– a degeneration of blood vessels caused by the accumulation of fat deposits in the inner wall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rtheroscler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276599"/>
            <a:ext cx="3333750" cy="2867025"/>
          </a:xfrm>
          <a:prstGeom prst="rect">
            <a:avLst/>
          </a:prstGeom>
        </p:spPr>
      </p:pic>
      <p:pic>
        <p:nvPicPr>
          <p:cNvPr id="5" name="Picture 6" descr="-c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709192"/>
            <a:ext cx="3708400" cy="200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Arteriosclerosis</a:t>
            </a:r>
            <a:r>
              <a:rPr lang="en-US" dirty="0" smtClean="0"/>
              <a:t> – a group of disorders that cause the blood vessels to thicken, harden, and lose their elasticity </a:t>
            </a:r>
          </a:p>
          <a:p>
            <a:pPr>
              <a:buNone/>
            </a:pPr>
            <a:r>
              <a:rPr lang="en-US" dirty="0" smtClean="0"/>
              <a:t>	* Can narrow arteries</a:t>
            </a:r>
          </a:p>
          <a:p>
            <a:pPr>
              <a:buNone/>
            </a:pPr>
            <a:r>
              <a:rPr lang="en-US" dirty="0" smtClean="0"/>
              <a:t>	* Can cause high blood pressure</a:t>
            </a:r>
          </a:p>
          <a:p>
            <a:pPr>
              <a:buNone/>
            </a:pPr>
            <a:r>
              <a:rPr lang="en-US" dirty="0" smtClean="0"/>
              <a:t>	*  Blood clots can lead to the bursting of artery walls</a:t>
            </a:r>
          </a:p>
          <a:p>
            <a:pPr>
              <a:buNone/>
            </a:pPr>
            <a:r>
              <a:rPr lang="en-US" dirty="0" smtClean="0"/>
              <a:t>	*  In the </a:t>
            </a:r>
            <a:r>
              <a:rPr lang="en-US" dirty="0" smtClean="0">
                <a:solidFill>
                  <a:srgbClr val="C00000"/>
                </a:solidFill>
              </a:rPr>
              <a:t>heart</a:t>
            </a:r>
            <a:r>
              <a:rPr lang="en-US" dirty="0" smtClean="0"/>
              <a:t>, narrowed or blocked arteries can lead to limited blood and oxygen flow to the heart causing chest pain or </a:t>
            </a:r>
            <a:r>
              <a:rPr lang="en-US" dirty="0" smtClean="0">
                <a:solidFill>
                  <a:srgbClr val="C00000"/>
                </a:solidFill>
              </a:rPr>
              <a:t>heart attack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Heart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*  Every year heart disease kills more Canadians than any other disease. </a:t>
            </a:r>
          </a:p>
          <a:p>
            <a:pPr>
              <a:buNone/>
            </a:pPr>
            <a:r>
              <a:rPr lang="en-US" dirty="0" smtClean="0"/>
              <a:t>	*  A low-fat diet and exercise are keys to prevention.</a:t>
            </a:r>
            <a:endParaRPr lang="en-US" dirty="0"/>
          </a:p>
        </p:txBody>
      </p:sp>
      <p:pic>
        <p:nvPicPr>
          <p:cNvPr id="4" name="Picture 3" descr="CanadaFoodGuide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733800"/>
            <a:ext cx="1873956" cy="2438400"/>
          </a:xfrm>
          <a:prstGeom prst="rect">
            <a:avLst/>
          </a:prstGeom>
        </p:spPr>
      </p:pic>
      <p:pic>
        <p:nvPicPr>
          <p:cNvPr id="5" name="Picture 4" descr="get ac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2686050" cy="2686050"/>
          </a:xfrm>
          <a:prstGeom prst="rect">
            <a:avLst/>
          </a:prstGeom>
        </p:spPr>
      </p:pic>
      <p:pic>
        <p:nvPicPr>
          <p:cNvPr id="6" name="Picture 5" descr="heart and stro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28600"/>
            <a:ext cx="2667000" cy="1472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Aneurysm</a:t>
            </a:r>
            <a:r>
              <a:rPr lang="en-US" dirty="0" smtClean="0"/>
              <a:t> – a bulge in the weakened wall of a blood vessel, usually an artery</a:t>
            </a:r>
          </a:p>
          <a:p>
            <a:pPr>
              <a:buNone/>
            </a:pPr>
            <a:r>
              <a:rPr lang="en-US" dirty="0" smtClean="0"/>
              <a:t>	*  Most common sites:  aorta of the heart, abdominal aorta and arteries of the brain</a:t>
            </a:r>
          </a:p>
          <a:p>
            <a:pPr>
              <a:buNone/>
            </a:pPr>
            <a:r>
              <a:rPr lang="en-US" dirty="0" smtClean="0"/>
              <a:t>	* Most commonly caused by </a:t>
            </a:r>
            <a:r>
              <a:rPr lang="en-US" dirty="0" err="1" smtClean="0"/>
              <a:t>artherosclerosis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*  An aneurysm in the brain is one of the conditions that can cause a stroke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pic>
        <p:nvPicPr>
          <p:cNvPr id="4" name="Picture 6" descr="aneurys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431756"/>
            <a:ext cx="3886199" cy="531472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Signs of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Stroke can be treated. That’s why it is so important to recognize and respond to the warning signs.</a:t>
            </a:r>
          </a:p>
          <a:p>
            <a:r>
              <a:rPr lang="en-US" sz="1800" b="1" dirty="0" smtClean="0"/>
              <a:t>Weakness</a:t>
            </a:r>
            <a:r>
              <a:rPr lang="en-US" sz="1800" dirty="0" smtClean="0"/>
              <a:t> - Sudden loss of strength or sudden numbness in the face, arm or leg, even if temporary.</a:t>
            </a:r>
          </a:p>
          <a:p>
            <a:r>
              <a:rPr lang="en-US" sz="1800" b="1" dirty="0" smtClean="0"/>
              <a:t>Trouble speaking</a:t>
            </a:r>
            <a:r>
              <a:rPr lang="en-US" sz="1800" dirty="0" smtClean="0"/>
              <a:t> - Sudden difficulty speaking or understanding or sudden confusion, even if temporary.</a:t>
            </a:r>
          </a:p>
          <a:p>
            <a:r>
              <a:rPr lang="en-US" sz="1800" b="1" dirty="0" smtClean="0"/>
              <a:t>Vision problems</a:t>
            </a:r>
            <a:r>
              <a:rPr lang="en-US" sz="1800" dirty="0" smtClean="0"/>
              <a:t> - Sudden trouble with vision, even if temporary.</a:t>
            </a:r>
          </a:p>
          <a:p>
            <a:r>
              <a:rPr lang="en-US" sz="1800" b="1" dirty="0" smtClean="0"/>
              <a:t>Headache</a:t>
            </a:r>
            <a:r>
              <a:rPr lang="en-US" sz="1800" dirty="0" smtClean="0"/>
              <a:t> - Sudden severe and unusual headache.</a:t>
            </a:r>
          </a:p>
          <a:p>
            <a:r>
              <a:rPr lang="en-US" sz="1800" b="1" dirty="0" smtClean="0"/>
              <a:t>Dizziness</a:t>
            </a:r>
            <a:r>
              <a:rPr lang="en-US" sz="1800" dirty="0" smtClean="0"/>
              <a:t> - Sudden loss of balance, especially with any of the above signs.</a:t>
            </a:r>
          </a:p>
          <a:p>
            <a:r>
              <a:rPr lang="en-US" sz="1800" b="1" dirty="0" smtClean="0"/>
              <a:t>If you experience any of these symptoms, CALL 9-1-1 or your local emergency number immediately.</a:t>
            </a:r>
            <a:endParaRPr lang="en-US" sz="18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blood vessels (red blood cells must travel through capillaries in single file)</a:t>
            </a:r>
          </a:p>
          <a:p>
            <a:r>
              <a:rPr lang="en-US" dirty="0" smtClean="0"/>
              <a:t>Only one cell thick</a:t>
            </a:r>
          </a:p>
          <a:p>
            <a:r>
              <a:rPr lang="en-US" dirty="0" smtClean="0"/>
              <a:t>Site of fluid and gas exchange between blood and body cells</a:t>
            </a:r>
          </a:p>
          <a:p>
            <a:r>
              <a:rPr lang="en-US" dirty="0" smtClean="0"/>
              <a:t>Capillary beds are very delicate and can be easily damaged by pressure or impact (bruise)</a:t>
            </a:r>
          </a:p>
          <a:p>
            <a:r>
              <a:rPr lang="en-US" dirty="0" smtClean="0"/>
              <a:t>Oxygenated (oxygen rich) blood appears red</a:t>
            </a:r>
          </a:p>
          <a:p>
            <a:r>
              <a:rPr lang="en-US" dirty="0" smtClean="0"/>
              <a:t>Deoxygenated (oxygen poor) blood appears purple-blue </a:t>
            </a:r>
          </a:p>
          <a:p>
            <a:r>
              <a:rPr lang="en-US" dirty="0" smtClean="0"/>
              <a:t>Deoxygenated blood collects in small veins called </a:t>
            </a:r>
            <a:r>
              <a:rPr lang="en-US" dirty="0" err="1" smtClean="0"/>
              <a:t>venules</a:t>
            </a:r>
            <a:r>
              <a:rPr lang="en-US" dirty="0" smtClean="0"/>
              <a:t> and is carried back to the heart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 </a:t>
            </a:r>
            <a:endParaRPr lang="en-US" dirty="0"/>
          </a:p>
        </p:txBody>
      </p:sp>
      <p:pic>
        <p:nvPicPr>
          <p:cNvPr id="4" name="Content Placeholder 3" descr="red blood cells in capillaries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8237" y="1965325"/>
            <a:ext cx="6105525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Beginning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51609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 simple organisms (such as amebas) nutrients, gases, and wastes can enter/leave by simple means;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diffusion / osmosis / active transport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more complex organism a transport system is needed!!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Your Circulatory System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838200" y="15240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pic>
        <p:nvPicPr>
          <p:cNvPr id="4101" name="Picture 2057" descr="Am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419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  and </a:t>
            </a:r>
            <a:r>
              <a:rPr lang="en-US" dirty="0" err="1" smtClean="0"/>
              <a:t>Venules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Walls contain smooth muscle</a:t>
            </a:r>
          </a:p>
          <a:p>
            <a:r>
              <a:rPr lang="en-US" dirty="0" err="1" smtClean="0"/>
              <a:t>Venules</a:t>
            </a:r>
            <a:r>
              <a:rPr lang="en-US" dirty="0" smtClean="0"/>
              <a:t> merge into veins with larger diameters</a:t>
            </a:r>
          </a:p>
          <a:p>
            <a:r>
              <a:rPr lang="en-US" dirty="0" smtClean="0"/>
              <a:t>As blood flows from arteries to arterioles to capillaries, blood flow is greatly reduced and blood pressure in these smaller vessels is low</a:t>
            </a:r>
          </a:p>
          <a:p>
            <a:r>
              <a:rPr lang="en-US" dirty="0" smtClean="0"/>
              <a:t>The pressure is not great enough to push blood back to the heart</a:t>
            </a:r>
          </a:p>
          <a:p>
            <a:r>
              <a:rPr lang="en-US" dirty="0" smtClean="0"/>
              <a:t>Veins have valves that open in one direction, steering blood back to the heart</a:t>
            </a:r>
          </a:p>
          <a:p>
            <a:r>
              <a:rPr lang="en-US" dirty="0" smtClean="0"/>
              <a:t>Skeletal muscles aide in blood flow in veins by creating  a massaging action directing blood flow toward the heart.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pic>
        <p:nvPicPr>
          <p:cNvPr id="4" name="Content Placeholder 3" descr="S01-C10-F06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1938338" cy="4422282"/>
          </a:xfrm>
        </p:spPr>
      </p:pic>
      <p:pic>
        <p:nvPicPr>
          <p:cNvPr id="5" name="Picture 6" descr="-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76400"/>
            <a:ext cx="3810000" cy="406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5" descr="veinva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8027987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7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and Veins</a:t>
            </a:r>
            <a:endParaRPr lang="en-US" dirty="0"/>
          </a:p>
        </p:txBody>
      </p:sp>
      <p:pic>
        <p:nvPicPr>
          <p:cNvPr id="4" name="Picture 8" descr="cat-veins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at-vein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Some Possible Disorders</a:t>
            </a:r>
            <a:endParaRPr lang="en-CA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5233988"/>
          </a:xfrm>
        </p:spPr>
        <p:txBody>
          <a:bodyPr/>
          <a:lstStyle/>
          <a:p>
            <a:pPr eaLnBrk="1" hangingPunct="1"/>
            <a:r>
              <a:rPr lang="en-US" sz="2800" smtClean="0"/>
              <a:t>Raynaud Syndrome</a:t>
            </a:r>
          </a:p>
          <a:p>
            <a:pPr lvl="1" eaLnBrk="1" hangingPunct="1"/>
            <a:r>
              <a:rPr lang="en-CA" sz="2000" smtClean="0">
                <a:latin typeface="verdana" pitchFamily="34" charset="0"/>
              </a:rPr>
              <a:t>is a reversible condition in which the fingers or toes start throbbing and turning a whitish or blue colour because a contraction (</a:t>
            </a:r>
            <a:r>
              <a:rPr lang="en-CA" sz="2000" i="1" smtClean="0">
                <a:latin typeface="verdana" pitchFamily="34" charset="0"/>
              </a:rPr>
              <a:t>vasospasm</a:t>
            </a:r>
            <a:r>
              <a:rPr lang="en-CA" sz="2000" smtClean="0">
                <a:latin typeface="verdana" pitchFamily="34" charset="0"/>
              </a:rPr>
              <a:t>) of the small </a:t>
            </a:r>
            <a:r>
              <a:rPr lang="en-CA" sz="2000" b="1" smtClean="0">
                <a:solidFill>
                  <a:schemeClr val="accent2"/>
                </a:solidFill>
                <a:latin typeface="verdana" pitchFamily="34" charset="0"/>
              </a:rPr>
              <a:t>arteries</a:t>
            </a:r>
            <a:r>
              <a:rPr lang="en-CA" sz="2000" smtClean="0">
                <a:latin typeface="verdana" pitchFamily="34" charset="0"/>
              </a:rPr>
              <a:t> has interfered with blood flow.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CA" sz="2000" b="1" i="1" smtClean="0">
                <a:latin typeface="verdana" pitchFamily="34" charset="0"/>
              </a:rPr>
              <a:t>Symptoms;</a:t>
            </a:r>
            <a:r>
              <a:rPr lang="en-CA" sz="2000" smtClean="0">
                <a:latin typeface="verdana" pitchFamily="34" charset="0"/>
              </a:rPr>
              <a:t>: there is no permanent change in the makeup of the blood vessels</a:t>
            </a:r>
            <a:r>
              <a:rPr lang="en-US" sz="2000" smtClean="0">
                <a:latin typeface="verdana" pitchFamily="34" charset="0"/>
              </a:rPr>
              <a:t> </a:t>
            </a:r>
          </a:p>
          <a:p>
            <a:pPr lvl="1" eaLnBrk="1" hangingPunct="1"/>
            <a:r>
              <a:rPr lang="en-US" sz="2000" smtClean="0">
                <a:latin typeface="verdana" pitchFamily="34" charset="0"/>
              </a:rPr>
              <a:t>t</a:t>
            </a:r>
            <a:r>
              <a:rPr lang="en-CA" sz="2000" smtClean="0">
                <a:latin typeface="verdana" pitchFamily="34" charset="0"/>
              </a:rPr>
              <a:t>he vessels will re-open, and the fingers or toes will slowly return to their healthy colour as blood flow is restored. 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CA" sz="2000" smtClean="0">
                <a:latin typeface="verdana" pitchFamily="34" charset="0"/>
              </a:rPr>
              <a:t>Individuals with Raynaud syndrome may also experience pain, throbbing or a prickly feeling in the extremities and, in extremely serious cases, damaged tissue and the possibility of permanent tissue death (gangreme). 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838200" y="10668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79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dmontonhealthpsychology.citymax.com/i/Raynaud_s_Syndrome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9291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s://www.shutterpoint.com/photos/S/20070904_183251_Raynaud_s%20Syndrome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14438"/>
            <a:ext cx="45243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7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8075612" cy="5183187"/>
          </a:xfrm>
        </p:spPr>
        <p:txBody>
          <a:bodyPr/>
          <a:lstStyle/>
          <a:p>
            <a:pPr eaLnBrk="1" hangingPunct="1"/>
            <a:r>
              <a:rPr lang="en-US" sz="2800" smtClean="0"/>
              <a:t>Buerger Disease</a:t>
            </a:r>
          </a:p>
          <a:p>
            <a:pPr lvl="1" eaLnBrk="1" hangingPunct="1"/>
            <a:r>
              <a:rPr lang="en-US" sz="2000" smtClean="0">
                <a:latin typeface="verdana" pitchFamily="34" charset="0"/>
              </a:rPr>
              <a:t>a</a:t>
            </a:r>
            <a:r>
              <a:rPr lang="en-CA" sz="2000" smtClean="0">
                <a:latin typeface="verdana" pitchFamily="34" charset="0"/>
              </a:rPr>
              <a:t>lso known as </a:t>
            </a:r>
            <a:r>
              <a:rPr lang="en-CA" sz="2000" i="1" smtClean="0">
                <a:latin typeface="verdana" pitchFamily="34" charset="0"/>
              </a:rPr>
              <a:t>thromboangiitis obliterans</a:t>
            </a:r>
            <a:r>
              <a:rPr lang="en-CA" sz="2000" smtClean="0">
                <a:latin typeface="verdana" pitchFamily="34" charset="0"/>
              </a:rPr>
              <a:t>,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US" sz="2000" smtClean="0">
                <a:latin typeface="verdana" pitchFamily="34" charset="0"/>
              </a:rPr>
              <a:t>it </a:t>
            </a:r>
            <a:r>
              <a:rPr lang="en-CA" sz="2000" smtClean="0">
                <a:latin typeface="verdana" pitchFamily="34" charset="0"/>
              </a:rPr>
              <a:t>is a rare type of </a:t>
            </a:r>
            <a:r>
              <a:rPr lang="en-US" sz="2000" smtClean="0">
                <a:latin typeface="verdana" pitchFamily="34" charset="0"/>
              </a:rPr>
              <a:t>peripheral arterial disease</a:t>
            </a:r>
            <a:r>
              <a:rPr lang="en-CA" sz="2000" smtClean="0">
                <a:latin typeface="verdana" pitchFamily="34" charset="0"/>
              </a:rPr>
              <a:t> that involves inflammation of the smaller </a:t>
            </a:r>
            <a:r>
              <a:rPr lang="en-US" sz="2000" smtClean="0">
                <a:latin typeface="verdana" pitchFamily="34" charset="0"/>
              </a:rPr>
              <a:t>arteries</a:t>
            </a:r>
            <a:r>
              <a:rPr lang="en-CA" sz="2000" smtClean="0">
                <a:latin typeface="verdana" pitchFamily="34" charset="0"/>
              </a:rPr>
              <a:t> in the extremities. 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US" sz="2000" b="1" i="1" smtClean="0">
                <a:latin typeface="verdana" pitchFamily="34" charset="0"/>
              </a:rPr>
              <a:t>Causes: </a:t>
            </a:r>
            <a:r>
              <a:rPr lang="en-US" sz="2000" smtClean="0">
                <a:latin typeface="verdana" pitchFamily="34" charset="0"/>
              </a:rPr>
              <a:t>i</a:t>
            </a:r>
            <a:r>
              <a:rPr lang="en-CA" sz="2000" smtClean="0">
                <a:latin typeface="verdana" pitchFamily="34" charset="0"/>
              </a:rPr>
              <a:t>t is a progressive condition associated almost exclusively with tobacco use (</a:t>
            </a:r>
            <a:r>
              <a:rPr lang="en-US" sz="2000" smtClean="0">
                <a:latin typeface="verdana" pitchFamily="34" charset="0"/>
              </a:rPr>
              <a:t>smoking</a:t>
            </a:r>
            <a:r>
              <a:rPr lang="en-CA" sz="2000" smtClean="0">
                <a:latin typeface="verdana" pitchFamily="34" charset="0"/>
              </a:rPr>
              <a:t> or </a:t>
            </a:r>
            <a:r>
              <a:rPr lang="en-US" sz="2000" smtClean="0">
                <a:latin typeface="verdana" pitchFamily="34" charset="0"/>
              </a:rPr>
              <a:t>smokeless tobacco</a:t>
            </a:r>
            <a:r>
              <a:rPr lang="en-CA" sz="2000" smtClean="0">
                <a:latin typeface="verdana" pitchFamily="34" charset="0"/>
              </a:rPr>
              <a:t>), especially among young men. 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CA" sz="2000" b="1" i="1" smtClean="0">
                <a:latin typeface="verdana" pitchFamily="34" charset="0"/>
              </a:rPr>
              <a:t>Symptoms: </a:t>
            </a:r>
            <a:r>
              <a:rPr lang="en-CA" sz="2000" smtClean="0">
                <a:latin typeface="verdana" pitchFamily="34" charset="0"/>
              </a:rPr>
              <a:t> As it worsens, people tend to feel increasing pain in their legs, particularly after exertion.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US" sz="2000" smtClean="0">
                <a:latin typeface="verdana" pitchFamily="34" charset="0"/>
              </a:rPr>
              <a:t>blood clots </a:t>
            </a:r>
            <a:r>
              <a:rPr lang="en-CA" sz="2000" smtClean="0">
                <a:latin typeface="verdana" pitchFamily="34" charset="0"/>
              </a:rPr>
              <a:t>may also form in the tissues, leading to substantial or even complete blockage of the vessel. </a:t>
            </a:r>
            <a:endParaRPr lang="en-US" sz="2000" smtClean="0">
              <a:latin typeface="verdana" pitchFamily="34" charset="0"/>
            </a:endParaRPr>
          </a:p>
          <a:p>
            <a:pPr lvl="1" eaLnBrk="1" hangingPunct="1"/>
            <a:r>
              <a:rPr lang="en-US" sz="2000" smtClean="0">
                <a:latin typeface="verdana" pitchFamily="34" charset="0"/>
              </a:rPr>
              <a:t>i</a:t>
            </a:r>
            <a:r>
              <a:rPr lang="en-CA" sz="2000" smtClean="0">
                <a:latin typeface="verdana" pitchFamily="34" charset="0"/>
              </a:rPr>
              <a:t>n extreme cases, the fingers, toes or an even larger section of the extremities must be amputated.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827088" y="230188"/>
            <a:ext cx="7561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Some Possible Disorders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838200" y="10668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53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Page 316  # 1-3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 318  # 3, 5 - 9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Theories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eaLnBrk="1" hangingPunct="1"/>
            <a:r>
              <a:rPr lang="en-US" sz="2800" u="sng" smtClean="0"/>
              <a:t>Greeks</a:t>
            </a:r>
          </a:p>
          <a:p>
            <a:pPr lvl="1" eaLnBrk="1" hangingPunct="1"/>
            <a:r>
              <a:rPr lang="en-US" sz="2400" smtClean="0"/>
              <a:t>believed the heart was the center of human intelligence</a:t>
            </a:r>
          </a:p>
          <a:p>
            <a:pPr lvl="1" eaLnBrk="1" hangingPunct="1"/>
            <a:r>
              <a:rPr lang="en-US" sz="2400" smtClean="0"/>
              <a:t>a “innate heart” that generated four humors</a:t>
            </a:r>
          </a:p>
          <a:p>
            <a:pPr lvl="1" eaLnBrk="1" hangingPunct="1"/>
            <a:r>
              <a:rPr lang="en-US" sz="2400" smtClean="0"/>
              <a:t>black and yellow bile, phlegm and blood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u="sng" smtClean="0"/>
              <a:t>Galen</a:t>
            </a:r>
            <a:r>
              <a:rPr lang="en-US" sz="2800" smtClean="0"/>
              <a:t> (Roman)</a:t>
            </a:r>
          </a:p>
          <a:p>
            <a:pPr lvl="1" eaLnBrk="1" hangingPunct="1"/>
            <a:r>
              <a:rPr lang="en-US" sz="2400" smtClean="0"/>
              <a:t>believed that blood did not circulate</a:t>
            </a:r>
          </a:p>
          <a:p>
            <a:pPr lvl="1" eaLnBrk="1" hangingPunct="1"/>
            <a:r>
              <a:rPr lang="en-US" sz="2400" smtClean="0"/>
              <a:t>thought that it might ebb like tides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838200" y="15240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Theories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6864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William Harvey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questioned Galen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reasoned that </a:t>
            </a:r>
            <a:r>
              <a:rPr lang="en-US" sz="2000" b="1" i="1" u="sng" smtClean="0"/>
              <a:t>blood must circulate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dissected cadavers and examined blood vessels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tried to estimate the amount of blood and how much the </a:t>
            </a:r>
            <a:r>
              <a:rPr lang="en-US" sz="2000" b="1" i="1" u="sng" smtClean="0"/>
              <a:t>heart could pump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Marcelo Malpighi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used a microscope to examine capillaries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he confirmed that circulation existed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38200" y="15240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pic>
        <p:nvPicPr>
          <p:cNvPr id="7173" name="Picture 1032" descr="img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 – Blood Vessels</a:t>
            </a:r>
            <a:endParaRPr lang="en-US" dirty="0"/>
          </a:p>
        </p:txBody>
      </p:sp>
      <p:pic>
        <p:nvPicPr>
          <p:cNvPr id="4" name="Content Placeholder 3" descr="S01-C10-F02-BIO2030S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6707" y="1600200"/>
            <a:ext cx="244858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2819400" cy="1676400"/>
          </a:xfrm>
        </p:spPr>
        <p:txBody>
          <a:bodyPr/>
          <a:lstStyle/>
          <a:p>
            <a:pPr eaLnBrk="1" hangingPunct="1"/>
            <a:r>
              <a:rPr lang="en-US" smtClean="0"/>
              <a:t>Blood </a:t>
            </a:r>
            <a:br>
              <a:rPr lang="en-US" smtClean="0"/>
            </a:br>
            <a:r>
              <a:rPr lang="en-US" smtClean="0"/>
              <a:t>	Vessels</a:t>
            </a:r>
          </a:p>
        </p:txBody>
      </p:sp>
      <p:pic>
        <p:nvPicPr>
          <p:cNvPr id="57350" name="Picture 1030" descr="art_vei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762000"/>
            <a:ext cx="4954588" cy="6096000"/>
          </a:xfrm>
          <a:noFill/>
        </p:spPr>
      </p:pic>
      <p:sp>
        <p:nvSpPr>
          <p:cNvPr id="8196" name="Text Box 1031"/>
          <p:cNvSpPr txBox="1">
            <a:spLocks noChangeArrowheads="1"/>
          </p:cNvSpPr>
          <p:nvPr/>
        </p:nvSpPr>
        <p:spPr bwMode="auto">
          <a:xfrm>
            <a:off x="1143000" y="2514600"/>
            <a:ext cx="2209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Arteries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&amp;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/>
              <a:t>Veins</a:t>
            </a:r>
          </a:p>
        </p:txBody>
      </p:sp>
    </p:spTree>
    <p:extLst>
      <p:ext uri="{BB962C8B-B14F-4D97-AF65-F5344CB8AC3E}">
        <p14:creationId xmlns:p14="http://schemas.microsoft.com/office/powerpoint/2010/main" val="2860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and Arterioles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Arteries </a:t>
            </a:r>
          </a:p>
          <a:p>
            <a:pPr>
              <a:buNone/>
            </a:pPr>
            <a:r>
              <a:rPr lang="en-US" dirty="0" smtClean="0"/>
              <a:t>	* Carry blood </a:t>
            </a:r>
            <a:r>
              <a:rPr lang="en-US" dirty="0" smtClean="0">
                <a:solidFill>
                  <a:srgbClr val="C00000"/>
                </a:solidFill>
              </a:rPr>
              <a:t>away from the heart</a:t>
            </a:r>
          </a:p>
          <a:p>
            <a:pPr>
              <a:buNone/>
            </a:pPr>
            <a:r>
              <a:rPr lang="en-US" dirty="0" smtClean="0"/>
              <a:t>	* </a:t>
            </a:r>
            <a:r>
              <a:rPr lang="en-US" dirty="0" smtClean="0">
                <a:solidFill>
                  <a:srgbClr val="C00000"/>
                </a:solidFill>
              </a:rPr>
              <a:t>Thick walls </a:t>
            </a:r>
            <a:r>
              <a:rPr lang="en-US" dirty="0" smtClean="0"/>
              <a:t>composed of distinct layers</a:t>
            </a:r>
          </a:p>
          <a:p>
            <a:pPr>
              <a:buNone/>
            </a:pPr>
            <a:r>
              <a:rPr lang="en-US" dirty="0" smtClean="0"/>
              <a:t>	* Outer and inner layers primarily made of     	connective tissue</a:t>
            </a:r>
          </a:p>
          <a:p>
            <a:pPr>
              <a:buNone/>
            </a:pPr>
            <a:r>
              <a:rPr lang="en-US" dirty="0" smtClean="0"/>
              <a:t>	* Middle layers made up of muscle </a:t>
            </a:r>
            <a:r>
              <a:rPr lang="en-US" dirty="0" err="1" smtClean="0"/>
              <a:t>fibres</a:t>
            </a:r>
            <a:r>
              <a:rPr lang="en-US" dirty="0" smtClean="0"/>
              <a:t> and 	elastic connective tissue</a:t>
            </a:r>
          </a:p>
          <a:p>
            <a:pPr>
              <a:buNone/>
            </a:pPr>
            <a:r>
              <a:rPr lang="en-US" dirty="0" smtClean="0"/>
              <a:t>	* Arteries stretch to accommodate the inrush of 	blood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 vs. Veins</a:t>
            </a:r>
            <a:endParaRPr lang="en-US" dirty="0"/>
          </a:p>
        </p:txBody>
      </p:sp>
      <p:pic>
        <p:nvPicPr>
          <p:cNvPr id="4" name="Content Placeholder 3" descr="S01-C10-F03-BIO2030S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90800" y="1828800"/>
            <a:ext cx="3124200" cy="34619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in the </a:t>
            </a:r>
            <a:r>
              <a:rPr lang="en-US" dirty="0" smtClean="0">
                <a:solidFill>
                  <a:srgbClr val="C00000"/>
                </a:solidFill>
              </a:rPr>
              <a:t>diameter of the arteries </a:t>
            </a:r>
            <a:r>
              <a:rPr lang="en-US" dirty="0" smtClean="0"/>
              <a:t>following heart contractions</a:t>
            </a:r>
          </a:p>
          <a:p>
            <a:r>
              <a:rPr lang="en-US" dirty="0" smtClean="0"/>
              <a:t>Can be felt near your wrist and on either side of your neck </a:t>
            </a:r>
            <a:endParaRPr lang="en-US" dirty="0"/>
          </a:p>
        </p:txBody>
      </p:sp>
      <p:pic>
        <p:nvPicPr>
          <p:cNvPr id="4" name="Picture 3" descr="taking pulse wr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3175000" cy="2108200"/>
          </a:xfrm>
          <a:prstGeom prst="rect">
            <a:avLst/>
          </a:prstGeom>
        </p:spPr>
      </p:pic>
      <p:pic>
        <p:nvPicPr>
          <p:cNvPr id="5" name="Picture 4" descr="taking pulse ne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14800"/>
            <a:ext cx="2421852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369</TotalTime>
  <Words>848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Chapter 10  circulatory system</vt:lpstr>
      <vt:lpstr>In The Beginning</vt:lpstr>
      <vt:lpstr>Early Theories</vt:lpstr>
      <vt:lpstr>Early Theories</vt:lpstr>
      <vt:lpstr>10.1 – Blood Vessels</vt:lpstr>
      <vt:lpstr>Blood   Vessels</vt:lpstr>
      <vt:lpstr>Arteries and Arterioles</vt:lpstr>
      <vt:lpstr>Arteries vs. Veins</vt:lpstr>
      <vt:lpstr>Pulse</vt:lpstr>
      <vt:lpstr>PowerPoint Presentation</vt:lpstr>
      <vt:lpstr>PowerPoint Presentation</vt:lpstr>
      <vt:lpstr>PowerPoint Presentation</vt:lpstr>
      <vt:lpstr>PowerPoint Presentation</vt:lpstr>
      <vt:lpstr>Heart Disease</vt:lpstr>
      <vt:lpstr>PowerPoint Presentation</vt:lpstr>
      <vt:lpstr>Aneurysm</vt:lpstr>
      <vt:lpstr>Five Signs of Stroke</vt:lpstr>
      <vt:lpstr>Capillaries</vt:lpstr>
      <vt:lpstr>Capillaries </vt:lpstr>
      <vt:lpstr>Veins  and Venules</vt:lpstr>
      <vt:lpstr>Veins</vt:lpstr>
      <vt:lpstr>PowerPoint Presentation</vt:lpstr>
      <vt:lpstr>Arteries and Veins</vt:lpstr>
      <vt:lpstr>Some Possible Disorders</vt:lpstr>
      <vt:lpstr>PowerPoint Presentation</vt:lpstr>
      <vt:lpstr>PowerPoint Presentation</vt:lpstr>
      <vt:lpstr>Questions </vt:lpstr>
    </vt:vector>
  </TitlesOfParts>
  <Company>RDCRD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 circulatory system</dc:title>
  <dc:creator>mcaine</dc:creator>
  <cp:lastModifiedBy>Gerry-Lynn Borys</cp:lastModifiedBy>
  <cp:revision>43</cp:revision>
  <dcterms:created xsi:type="dcterms:W3CDTF">2008-05-06T19:07:36Z</dcterms:created>
  <dcterms:modified xsi:type="dcterms:W3CDTF">2013-04-10T19:01:35Z</dcterms:modified>
</cp:coreProperties>
</file>