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2" r:id="rId4"/>
    <p:sldId id="261" r:id="rId5"/>
    <p:sldId id="263" r:id="rId6"/>
    <p:sldId id="259" r:id="rId7"/>
    <p:sldId id="260" r:id="rId8"/>
    <p:sldId id="257"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2" autoAdjust="0"/>
    <p:restoredTop sz="94660"/>
  </p:normalViewPr>
  <p:slideViewPr>
    <p:cSldViewPr snapToGrid="0">
      <p:cViewPr varScale="1">
        <p:scale>
          <a:sx n="101" d="100"/>
          <a:sy n="101" d="100"/>
        </p:scale>
        <p:origin x="132"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12/11/2013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http://i60.photobucket.com/albums/h1/GameMaster57/Chromosomestructure.jp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Cross Over and Gene Mapping</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819716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Sample 4 Question:</a:t>
            </a:r>
            <a:r>
              <a:rPr lang="en-US" dirty="0"/>
              <a:t> What is the possible distance between 	and 	  ?</a:t>
            </a:r>
            <a:r>
              <a:rPr lang="en-CA" dirty="0"/>
              <a:t/>
            </a:r>
            <a:br>
              <a:rPr lang="en-CA" dirty="0"/>
            </a:br>
            <a:endParaRPr lang="en-CA" dirty="0"/>
          </a:p>
        </p:txBody>
      </p:sp>
      <p:pic>
        <p:nvPicPr>
          <p:cNvPr id="7" name="Content Placeholder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42950" y="2721062"/>
            <a:ext cx="2833607" cy="2119959"/>
          </a:xfrm>
        </p:spPr>
      </p:pic>
      <p:sp>
        <p:nvSpPr>
          <p:cNvPr id="5" name="AutoShape 3"/>
          <p:cNvSpPr>
            <a:spLocks noChangeArrowheads="1"/>
          </p:cNvSpPr>
          <p:nvPr/>
        </p:nvSpPr>
        <p:spPr bwMode="auto">
          <a:xfrm>
            <a:off x="6624638" y="1245154"/>
            <a:ext cx="557212" cy="507445"/>
          </a:xfrm>
          <a:prstGeom prst="smileyFace">
            <a:avLst>
              <a:gd name="adj" fmla="val 4653"/>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a:p>
        </p:txBody>
      </p:sp>
      <p:sp>
        <p:nvSpPr>
          <p:cNvPr id="6" name="Rectangle 4"/>
          <p:cNvSpPr>
            <a:spLocks noChangeArrowheads="1"/>
          </p:cNvSpPr>
          <p:nvPr/>
        </p:nvSpPr>
        <p:spPr bwMode="auto">
          <a:xfrm>
            <a:off x="8310562" y="1232175"/>
            <a:ext cx="719137" cy="6061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8" name="Line 5"/>
          <p:cNvSpPr>
            <a:spLocks noChangeShapeType="1"/>
          </p:cNvSpPr>
          <p:nvPr/>
        </p:nvSpPr>
        <p:spPr bwMode="auto">
          <a:xfrm>
            <a:off x="4646613" y="3325813"/>
            <a:ext cx="5192712" cy="365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1956321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Sample 5 Question:</a:t>
            </a:r>
            <a:r>
              <a:rPr lang="en-US" b="1" i="1" dirty="0"/>
              <a:t> </a:t>
            </a:r>
            <a:r>
              <a:rPr lang="en-US" dirty="0"/>
              <a:t>Choose the most likely situation given the following:</a:t>
            </a:r>
            <a:r>
              <a:rPr lang="en-CA" dirty="0"/>
              <a:t/>
            </a:r>
            <a:br>
              <a:rPr lang="en-CA" dirty="0"/>
            </a:br>
            <a:endParaRPr lang="en-CA" dirty="0"/>
          </a:p>
        </p:txBody>
      </p:sp>
      <p:sp>
        <p:nvSpPr>
          <p:cNvPr id="3" name="Content Placeholder 2"/>
          <p:cNvSpPr>
            <a:spLocks noGrp="1"/>
          </p:cNvSpPr>
          <p:nvPr>
            <p:ph sz="quarter" idx="13"/>
          </p:nvPr>
        </p:nvSpPr>
        <p:spPr/>
        <p:txBody>
          <a:bodyPr>
            <a:normAutofit/>
          </a:bodyPr>
          <a:lstStyle/>
          <a:p>
            <a:r>
              <a:rPr lang="en-US" dirty="0"/>
              <a:t>DF – 49%</a:t>
            </a:r>
            <a:endParaRPr lang="en-CA" dirty="0"/>
          </a:p>
          <a:p>
            <a:r>
              <a:rPr lang="en-US" dirty="0"/>
              <a:t>EF – 30%</a:t>
            </a:r>
            <a:endParaRPr lang="en-CA" dirty="0"/>
          </a:p>
          <a:p>
            <a:r>
              <a:rPr lang="en-US" dirty="0"/>
              <a:t>FG – 6%</a:t>
            </a:r>
            <a:endParaRPr lang="en-CA" dirty="0"/>
          </a:p>
          <a:p>
            <a:pPr marL="0" lvl="0" indent="0">
              <a:buNone/>
            </a:pPr>
            <a:r>
              <a:rPr lang="en-US" dirty="0" smtClean="0"/>
              <a:t>	a)DE </a:t>
            </a:r>
            <a:r>
              <a:rPr lang="en-US" dirty="0"/>
              <a:t>= </a:t>
            </a:r>
            <a:r>
              <a:rPr lang="en-US" dirty="0" smtClean="0"/>
              <a:t>21%</a:t>
            </a:r>
          </a:p>
          <a:p>
            <a:pPr marL="0" lvl="0" indent="0">
              <a:buNone/>
            </a:pPr>
            <a:r>
              <a:rPr lang="en-US" dirty="0"/>
              <a:t>	</a:t>
            </a:r>
            <a:r>
              <a:rPr lang="en-US" dirty="0" smtClean="0"/>
              <a:t>B) DG </a:t>
            </a:r>
            <a:r>
              <a:rPr lang="en-US" dirty="0"/>
              <a:t>= 55%</a:t>
            </a:r>
            <a:endParaRPr lang="en-CA" dirty="0"/>
          </a:p>
          <a:p>
            <a:pPr marL="0" lvl="0" indent="0">
              <a:buNone/>
            </a:pPr>
            <a:r>
              <a:rPr lang="en-US" dirty="0" smtClean="0"/>
              <a:t>	C) EF </a:t>
            </a:r>
            <a:r>
              <a:rPr lang="en-US" dirty="0"/>
              <a:t>= </a:t>
            </a:r>
            <a:r>
              <a:rPr lang="en-US" dirty="0" smtClean="0"/>
              <a:t>34%</a:t>
            </a:r>
            <a:endParaRPr lang="en-CA" dirty="0"/>
          </a:p>
          <a:p>
            <a:pPr marL="0" lvl="0" indent="0">
              <a:buNone/>
            </a:pPr>
            <a:r>
              <a:rPr lang="en-CA" dirty="0"/>
              <a:t>	</a:t>
            </a:r>
            <a:r>
              <a:rPr lang="en-CA" dirty="0" smtClean="0"/>
              <a:t>D) </a:t>
            </a:r>
            <a:r>
              <a:rPr lang="en-US" dirty="0" smtClean="0"/>
              <a:t>EG </a:t>
            </a:r>
            <a:r>
              <a:rPr lang="en-US" dirty="0"/>
              <a:t>= 32%</a:t>
            </a:r>
            <a:endParaRPr lang="en-CA" dirty="0"/>
          </a:p>
          <a:p>
            <a:endParaRPr lang="en-CA" dirty="0"/>
          </a:p>
        </p:txBody>
      </p:sp>
      <p:sp>
        <p:nvSpPr>
          <p:cNvPr id="7" name="Line 5"/>
          <p:cNvSpPr>
            <a:spLocks noChangeShapeType="1"/>
          </p:cNvSpPr>
          <p:nvPr/>
        </p:nvSpPr>
        <p:spPr bwMode="auto">
          <a:xfrm>
            <a:off x="4170363" y="3516313"/>
            <a:ext cx="5192712" cy="365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282733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h4_cross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9458" y="1531616"/>
            <a:ext cx="1905000"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irc_mi" descr="http://i60.photobucket.com/albums/h1/GameMaster57/Chromosomestructure.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203214" y="1102991"/>
            <a:ext cx="37338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028065" y="4349379"/>
            <a:ext cx="8458351" cy="2092881"/>
          </a:xfrm>
          <a:prstGeom prst="rect">
            <a:avLst/>
          </a:prstGeom>
        </p:spPr>
        <p:txBody>
          <a:bodyPr wrap="square">
            <a:spAutoFit/>
          </a:bodyPr>
          <a:lstStyle/>
          <a:p>
            <a:pPr marL="342900" lvl="0" indent="-342900" algn="ctr">
              <a:spcAft>
                <a:spcPts val="0"/>
              </a:spcAft>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Genes closer together are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less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likely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to be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separated</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during crossover</a:t>
            </a:r>
            <a:endParaRPr lang="en-CA"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ctr">
              <a:spcAft>
                <a:spcPts val="0"/>
              </a:spcAft>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Genes further apart are </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less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likely to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crossover together</a:t>
            </a:r>
            <a:endParaRPr lang="en-CA"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dirty="0">
                <a:latin typeface="Times New Roman" panose="02020603050405020304" pitchFamily="18" charset="0"/>
                <a:ea typeface="Times New Roman" panose="02020603050405020304" pitchFamily="18" charset="0"/>
              </a:rPr>
              <a:t> </a:t>
            </a:r>
            <a:endParaRPr lang="en-C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225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141" y="579606"/>
            <a:ext cx="10364451" cy="1988496"/>
          </a:xfrm>
        </p:spPr>
        <p:txBody>
          <a:bodyPr>
            <a:normAutofit fontScale="90000"/>
          </a:bodyPr>
          <a:lstStyle/>
          <a:p>
            <a:r>
              <a:rPr lang="en-CA" sz="2800" dirty="0" smtClean="0">
                <a:latin typeface="Arial" panose="020B0604020202020204" pitchFamily="34" charset="0"/>
                <a:cs typeface="Arial" panose="020B0604020202020204" pitchFamily="34" charset="0"/>
              </a:rPr>
              <a:t>Morgan observed that in some of the </a:t>
            </a:r>
            <a:r>
              <a:rPr lang="en-CA" sz="2800" dirty="0" err="1" smtClean="0">
                <a:latin typeface="Arial" panose="020B0604020202020204" pitchFamily="34" charset="0"/>
                <a:cs typeface="Arial" panose="020B0604020202020204" pitchFamily="34" charset="0"/>
              </a:rPr>
              <a:t>dihybrid</a:t>
            </a:r>
            <a:r>
              <a:rPr lang="en-CA" sz="2800" dirty="0" smtClean="0">
                <a:latin typeface="Arial" panose="020B0604020202020204" pitchFamily="34" charset="0"/>
                <a:cs typeface="Arial" panose="020B0604020202020204" pitchFamily="34" charset="0"/>
              </a:rPr>
              <a:t> crosses of </a:t>
            </a:r>
            <a:r>
              <a:rPr lang="en-CA" sz="2800" i="1" dirty="0" smtClean="0">
                <a:latin typeface="Arial" panose="020B0604020202020204" pitchFamily="34" charset="0"/>
                <a:cs typeface="Arial" panose="020B0604020202020204" pitchFamily="34" charset="0"/>
              </a:rPr>
              <a:t>Drosophila</a:t>
            </a:r>
            <a:r>
              <a:rPr lang="en-CA" sz="2800" dirty="0" smtClean="0">
                <a:latin typeface="Arial" panose="020B0604020202020204" pitchFamily="34" charset="0"/>
                <a:cs typeface="Arial" panose="020B0604020202020204" pitchFamily="34" charset="0"/>
              </a:rPr>
              <a:t> almost all of the offspring had the same combination of traits as did the parents.  He concluded that these genes were located on the same chromosome</a:t>
            </a:r>
            <a:endParaRPr lang="en-CA" sz="28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92321413"/>
              </p:ext>
            </p:extLst>
          </p:nvPr>
        </p:nvGraphicFramePr>
        <p:xfrm>
          <a:off x="973392" y="3993968"/>
          <a:ext cx="10363200" cy="1554480"/>
        </p:xfrm>
        <a:graphic>
          <a:graphicData uri="http://schemas.openxmlformats.org/drawingml/2006/table">
            <a:tbl>
              <a:tblPr firstRow="1" firstCol="1">
                <a:tableStyleId>{8A107856-5554-42FB-B03E-39F5DBC370BA}</a:tableStyleId>
              </a:tblPr>
              <a:tblGrid>
                <a:gridCol w="3454400"/>
                <a:gridCol w="3454400"/>
                <a:gridCol w="3454400"/>
              </a:tblGrid>
              <a:tr h="0">
                <a:tc>
                  <a:txBody>
                    <a:bodyPr/>
                    <a:lstStyle/>
                    <a:p>
                      <a:endParaRPr lang="en-CA" sz="2800" dirty="0"/>
                    </a:p>
                  </a:txBody>
                  <a:tcPr/>
                </a:tc>
                <a:tc>
                  <a:txBody>
                    <a:bodyPr/>
                    <a:lstStyle/>
                    <a:p>
                      <a:r>
                        <a:rPr lang="en-CA" sz="2800" dirty="0" smtClean="0"/>
                        <a:t>AB</a:t>
                      </a:r>
                      <a:endParaRPr lang="en-CA" sz="2800" dirty="0"/>
                    </a:p>
                  </a:txBody>
                  <a:tcPr/>
                </a:tc>
                <a:tc>
                  <a:txBody>
                    <a:bodyPr/>
                    <a:lstStyle/>
                    <a:p>
                      <a:r>
                        <a:rPr lang="en-CA" sz="2800" dirty="0" smtClean="0"/>
                        <a:t>ab</a:t>
                      </a:r>
                      <a:endParaRPr lang="en-CA" sz="2800" dirty="0"/>
                    </a:p>
                  </a:txBody>
                  <a:tcPr/>
                </a:tc>
              </a:tr>
              <a:tr h="370840">
                <a:tc>
                  <a:txBody>
                    <a:bodyPr/>
                    <a:lstStyle/>
                    <a:p>
                      <a:r>
                        <a:rPr lang="en-CA" sz="2800" dirty="0" smtClean="0"/>
                        <a:t>AB</a:t>
                      </a:r>
                      <a:endParaRPr lang="en-CA" sz="2800" dirty="0"/>
                    </a:p>
                  </a:txBody>
                  <a:tcPr/>
                </a:tc>
                <a:tc>
                  <a:txBody>
                    <a:bodyPr/>
                    <a:lstStyle/>
                    <a:p>
                      <a:r>
                        <a:rPr lang="en-CA" sz="2800" dirty="0" smtClean="0"/>
                        <a:t>AABB</a:t>
                      </a:r>
                      <a:endParaRPr lang="en-CA" sz="2800" dirty="0"/>
                    </a:p>
                  </a:txBody>
                  <a:tcPr/>
                </a:tc>
                <a:tc>
                  <a:txBody>
                    <a:bodyPr/>
                    <a:lstStyle/>
                    <a:p>
                      <a:r>
                        <a:rPr lang="en-CA" sz="2800" dirty="0" err="1" smtClean="0"/>
                        <a:t>AaBb</a:t>
                      </a:r>
                      <a:endParaRPr lang="en-CA" sz="2800" dirty="0"/>
                    </a:p>
                  </a:txBody>
                  <a:tcPr/>
                </a:tc>
              </a:tr>
              <a:tr h="370840">
                <a:tc>
                  <a:txBody>
                    <a:bodyPr/>
                    <a:lstStyle/>
                    <a:p>
                      <a:r>
                        <a:rPr lang="en-CA" sz="2800" dirty="0" smtClean="0"/>
                        <a:t>ab</a:t>
                      </a:r>
                      <a:endParaRPr lang="en-CA" sz="2800" dirty="0"/>
                    </a:p>
                  </a:txBody>
                  <a:tcPr/>
                </a:tc>
                <a:tc>
                  <a:txBody>
                    <a:bodyPr/>
                    <a:lstStyle/>
                    <a:p>
                      <a:r>
                        <a:rPr lang="en-CA" sz="2800" dirty="0" err="1" smtClean="0"/>
                        <a:t>AaBb</a:t>
                      </a:r>
                      <a:endParaRPr lang="en-CA" sz="2800" dirty="0"/>
                    </a:p>
                  </a:txBody>
                  <a:tcPr/>
                </a:tc>
                <a:tc>
                  <a:txBody>
                    <a:bodyPr/>
                    <a:lstStyle/>
                    <a:p>
                      <a:r>
                        <a:rPr lang="en-CA" sz="2800" dirty="0" err="1" smtClean="0"/>
                        <a:t>aabb</a:t>
                      </a:r>
                      <a:endParaRPr lang="en-CA" sz="2800" dirty="0"/>
                    </a:p>
                  </a:txBody>
                  <a:tcPr/>
                </a:tc>
              </a:tr>
            </a:tbl>
          </a:graphicData>
        </a:graphic>
      </p:graphicFrame>
      <p:sp>
        <p:nvSpPr>
          <p:cNvPr id="5" name="TextBox 4"/>
          <p:cNvSpPr txBox="1"/>
          <p:nvPr/>
        </p:nvSpPr>
        <p:spPr>
          <a:xfrm>
            <a:off x="972141" y="2898842"/>
            <a:ext cx="9673789" cy="830997"/>
          </a:xfrm>
          <a:prstGeom prst="rect">
            <a:avLst/>
          </a:prstGeom>
          <a:noFill/>
        </p:spPr>
        <p:txBody>
          <a:bodyPr wrap="square" rtlCol="0">
            <a:spAutoFit/>
          </a:bodyPr>
          <a:lstStyle/>
          <a:p>
            <a:r>
              <a:rPr lang="en-CA" sz="2400" dirty="0" smtClean="0"/>
              <a:t>He did a cross of the F2 generation and didn’t get the expected 9:3:3:1 ratio.  After doing the punnet square he didn’t get the expected 3:1 ratio either </a:t>
            </a:r>
            <a:endParaRPr lang="en-CA" sz="2400" dirty="0"/>
          </a:p>
        </p:txBody>
      </p:sp>
    </p:spTree>
    <p:extLst>
      <p:ext uri="{BB962C8B-B14F-4D97-AF65-F5344CB8AC3E}">
        <p14:creationId xmlns:p14="http://schemas.microsoft.com/office/powerpoint/2010/main" val="3978669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514" y="4076769"/>
            <a:ext cx="10364451" cy="1596177"/>
          </a:xfrm>
        </p:spPr>
        <p:txBody>
          <a:bodyPr/>
          <a:lstStyle/>
          <a:p>
            <a:r>
              <a:rPr lang="en-CA" dirty="0" smtClean="0"/>
              <a:t>To calculate Crossover percentage:</a:t>
            </a:r>
            <a:endParaRPr lang="en-CA"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32414256"/>
              </p:ext>
            </p:extLst>
          </p:nvPr>
        </p:nvGraphicFramePr>
        <p:xfrm>
          <a:off x="1186775" y="1724937"/>
          <a:ext cx="10363200" cy="2667000"/>
        </p:xfrm>
        <a:graphic>
          <a:graphicData uri="http://schemas.openxmlformats.org/drawingml/2006/table">
            <a:tbl>
              <a:tblPr firstRow="1" bandRow="1">
                <a:tableStyleId>{5C22544A-7EE6-4342-B048-85BDC9FD1C3A}</a:tableStyleId>
              </a:tblPr>
              <a:tblGrid>
                <a:gridCol w="5214026"/>
                <a:gridCol w="1694774"/>
                <a:gridCol w="3454400"/>
              </a:tblGrid>
              <a:tr h="370840">
                <a:tc>
                  <a:txBody>
                    <a:bodyPr/>
                    <a:lstStyle/>
                    <a:p>
                      <a:r>
                        <a:rPr lang="en-CA" dirty="0" smtClean="0"/>
                        <a:t>Phenotype</a:t>
                      </a:r>
                      <a:endParaRPr lang="en-CA" dirty="0"/>
                    </a:p>
                  </a:txBody>
                  <a:tcPr/>
                </a:tc>
                <a:tc>
                  <a:txBody>
                    <a:bodyPr/>
                    <a:lstStyle/>
                    <a:p>
                      <a:r>
                        <a:rPr lang="en-CA" dirty="0" smtClean="0"/>
                        <a:t>Number</a:t>
                      </a:r>
                      <a:endParaRPr lang="en-CA" dirty="0"/>
                    </a:p>
                  </a:txBody>
                  <a:tcPr/>
                </a:tc>
                <a:tc>
                  <a:txBody>
                    <a:bodyPr/>
                    <a:lstStyle/>
                    <a:p>
                      <a:r>
                        <a:rPr lang="en-CA" dirty="0" smtClean="0"/>
                        <a:t>Possible genotype</a:t>
                      </a:r>
                      <a:endParaRPr lang="en-CA" dirty="0"/>
                    </a:p>
                  </a:txBody>
                  <a:tcPr/>
                </a:tc>
              </a:tr>
              <a:tr h="370840">
                <a:tc>
                  <a:txBody>
                    <a:bodyPr/>
                    <a:lstStyle/>
                    <a:p>
                      <a:r>
                        <a:rPr lang="en-CA" dirty="0" smtClean="0"/>
                        <a:t>wild-type</a:t>
                      </a:r>
                      <a:r>
                        <a:rPr lang="en-CA" baseline="0" dirty="0" smtClean="0"/>
                        <a:t> body-colour, straight wings</a:t>
                      </a:r>
                      <a:endParaRPr lang="en-CA" dirty="0"/>
                    </a:p>
                  </a:txBody>
                  <a:tcPr/>
                </a:tc>
                <a:tc>
                  <a:txBody>
                    <a:bodyPr/>
                    <a:lstStyle/>
                    <a:p>
                      <a:r>
                        <a:rPr lang="en-CA" dirty="0" smtClean="0"/>
                        <a:t>290</a:t>
                      </a:r>
                      <a:endParaRPr lang="en-CA" dirty="0"/>
                    </a:p>
                  </a:txBody>
                  <a:tcPr/>
                </a:tc>
                <a:tc>
                  <a:txBody>
                    <a:bodyPr/>
                    <a:lstStyle/>
                    <a:p>
                      <a:r>
                        <a:rPr lang="en-CA" dirty="0" smtClean="0"/>
                        <a:t>AABB or </a:t>
                      </a:r>
                      <a:r>
                        <a:rPr lang="en-CA" dirty="0" err="1" smtClean="0"/>
                        <a:t>AaBb</a:t>
                      </a:r>
                      <a:endParaRPr lang="en-CA" dirty="0"/>
                    </a:p>
                  </a:txBody>
                  <a:tcPr/>
                </a:tc>
              </a:tr>
              <a:tr h="370840">
                <a:tc>
                  <a:txBody>
                    <a:bodyPr/>
                    <a:lstStyle/>
                    <a:p>
                      <a:r>
                        <a:rPr lang="en-CA" dirty="0" smtClean="0"/>
                        <a:t>Black body-colour, curved wings</a:t>
                      </a:r>
                      <a:endParaRPr lang="en-CA" dirty="0"/>
                    </a:p>
                  </a:txBody>
                  <a:tcPr/>
                </a:tc>
                <a:tc>
                  <a:txBody>
                    <a:bodyPr/>
                    <a:lstStyle/>
                    <a:p>
                      <a:r>
                        <a:rPr lang="en-CA" dirty="0" smtClean="0"/>
                        <a:t>92</a:t>
                      </a:r>
                      <a:endParaRPr lang="en-CA" dirty="0"/>
                    </a:p>
                  </a:txBody>
                  <a:tcPr/>
                </a:tc>
                <a:tc>
                  <a:txBody>
                    <a:bodyPr/>
                    <a:lstStyle/>
                    <a:p>
                      <a:r>
                        <a:rPr lang="en-CA" dirty="0" err="1" smtClean="0"/>
                        <a:t>Aabb</a:t>
                      </a:r>
                      <a:endParaRPr lang="en-CA" dirty="0"/>
                    </a:p>
                  </a:txBody>
                  <a:tcPr/>
                </a:tc>
              </a:tr>
              <a:tr h="370840">
                <a:tc>
                  <a:txBody>
                    <a:bodyPr/>
                    <a:lstStyle/>
                    <a:p>
                      <a:r>
                        <a:rPr lang="en-CA" dirty="0" smtClean="0"/>
                        <a:t>Wild-type body colour, curved wings</a:t>
                      </a:r>
                      <a:endParaRPr lang="en-CA" dirty="0"/>
                    </a:p>
                  </a:txBody>
                  <a:tcPr/>
                </a:tc>
                <a:tc>
                  <a:txBody>
                    <a:bodyPr/>
                    <a:lstStyle/>
                    <a:p>
                      <a:r>
                        <a:rPr lang="en-CA" dirty="0" smtClean="0"/>
                        <a:t>9</a:t>
                      </a:r>
                      <a:endParaRPr lang="en-CA" dirty="0"/>
                    </a:p>
                  </a:txBody>
                  <a:tcPr/>
                </a:tc>
                <a:tc>
                  <a:txBody>
                    <a:bodyPr/>
                    <a:lstStyle/>
                    <a:p>
                      <a:r>
                        <a:rPr lang="en-CA" dirty="0" err="1" smtClean="0"/>
                        <a:t>Aabb</a:t>
                      </a:r>
                      <a:r>
                        <a:rPr lang="en-CA" dirty="0" smtClean="0"/>
                        <a:t> or </a:t>
                      </a:r>
                      <a:r>
                        <a:rPr lang="en-CA" dirty="0" err="1" smtClean="0"/>
                        <a:t>Aabb</a:t>
                      </a:r>
                      <a:r>
                        <a:rPr lang="en-CA" dirty="0" smtClean="0"/>
                        <a:t> </a:t>
                      </a:r>
                    </a:p>
                    <a:p>
                      <a:r>
                        <a:rPr lang="en-CA" dirty="0" smtClean="0"/>
                        <a:t>(indicated </a:t>
                      </a:r>
                      <a:r>
                        <a:rPr lang="en-CA" dirty="0" err="1" smtClean="0"/>
                        <a:t>recombinations</a:t>
                      </a:r>
                      <a:r>
                        <a:rPr lang="en-CA" dirty="0" smtClean="0"/>
                        <a:t>)</a:t>
                      </a:r>
                      <a:endParaRPr lang="en-CA" dirty="0"/>
                    </a:p>
                  </a:txBody>
                  <a:tcPr/>
                </a:tc>
              </a:tr>
              <a:tr h="370840">
                <a:tc>
                  <a:txBody>
                    <a:bodyPr/>
                    <a:lstStyle/>
                    <a:p>
                      <a:r>
                        <a:rPr lang="en-CA" dirty="0" smtClean="0"/>
                        <a:t>Black</a:t>
                      </a:r>
                      <a:r>
                        <a:rPr lang="en-CA" baseline="0" dirty="0" smtClean="0"/>
                        <a:t> body-colour, straight wings</a:t>
                      </a:r>
                      <a:endParaRPr lang="en-CA" dirty="0"/>
                    </a:p>
                  </a:txBody>
                  <a:tcPr/>
                </a:tc>
                <a:tc>
                  <a:txBody>
                    <a:bodyPr/>
                    <a:lstStyle/>
                    <a:p>
                      <a:r>
                        <a:rPr lang="en-CA" dirty="0" smtClean="0"/>
                        <a:t>9</a:t>
                      </a:r>
                      <a:endParaRPr lang="en-CA" dirty="0"/>
                    </a:p>
                  </a:txBody>
                  <a:tcPr/>
                </a:tc>
                <a:tc>
                  <a:txBody>
                    <a:bodyPr/>
                    <a:lstStyle/>
                    <a:p>
                      <a:r>
                        <a:rPr lang="en-CA" dirty="0" err="1" smtClean="0"/>
                        <a:t>AaBB</a:t>
                      </a:r>
                      <a:r>
                        <a:rPr lang="en-CA" baseline="0" dirty="0" smtClean="0"/>
                        <a:t> or </a:t>
                      </a:r>
                      <a:r>
                        <a:rPr lang="en-CA" baseline="0" dirty="0" err="1" smtClean="0"/>
                        <a:t>aaBb</a:t>
                      </a: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(indicated </a:t>
                      </a:r>
                      <a:r>
                        <a:rPr lang="en-CA" dirty="0" err="1" smtClean="0"/>
                        <a:t>recombinations</a:t>
                      </a:r>
                      <a:r>
                        <a:rPr lang="en-CA" dirty="0" smtClean="0"/>
                        <a:t>)</a:t>
                      </a:r>
                    </a:p>
                    <a:p>
                      <a:endParaRPr lang="en-CA" dirty="0"/>
                    </a:p>
                  </a:txBody>
                  <a:tcPr/>
                </a:tc>
              </a:tr>
            </a:tbl>
          </a:graphicData>
        </a:graphic>
      </p:graphicFrame>
      <mc:AlternateContent xmlns:mc="http://schemas.openxmlformats.org/markup-compatibility/2006">
        <mc:Choice xmlns:a14="http://schemas.microsoft.com/office/drawing/2010/main" Requires="a14">
          <p:sp>
            <p:nvSpPr>
              <p:cNvPr id="4" name="Rectangle 3"/>
              <p:cNvSpPr/>
              <p:nvPr/>
            </p:nvSpPr>
            <p:spPr>
              <a:xfrm>
                <a:off x="2106530" y="5339201"/>
                <a:ext cx="8230226" cy="667490"/>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𝑐𝑟𝑜𝑠𝑠𝑜𝑣𝑒𝑟</m:t>
                      </m:r>
                      <m:r>
                        <m:rPr>
                          <m:nor/>
                        </m:rPr>
                        <a:rPr lang="en-CA" i="1">
                          <a:latin typeface="Cambria Math" panose="02040503050406030204" pitchFamily="18" charset="0"/>
                        </a:rPr>
                        <m:t> </m:t>
                      </m:r>
                      <m:r>
                        <a:rPr lang="en-CA" i="1">
                          <a:latin typeface="Cambria Math" panose="02040503050406030204" pitchFamily="18" charset="0"/>
                        </a:rPr>
                        <m:t>𝑝𝑒𝑟𝑐𝑒𝑛𝑡𝑎𝑔𝑒</m:t>
                      </m:r>
                      <m:r>
                        <a:rPr lang="en-CA" i="0">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𝑛𝑢𝑚𝑏𝑒𝑟</m:t>
                          </m:r>
                          <m:r>
                            <m:rPr>
                              <m:nor/>
                            </m:rPr>
                            <a:rPr lang="en-CA" i="1">
                              <a:latin typeface="Cambria Math" panose="02040503050406030204" pitchFamily="18" charset="0"/>
                            </a:rPr>
                            <m:t> </m:t>
                          </m:r>
                          <m:r>
                            <a:rPr lang="en-CA" i="1">
                              <a:latin typeface="Cambria Math" panose="02040503050406030204" pitchFamily="18" charset="0"/>
                            </a:rPr>
                            <m:t>𝑜𝑓</m:t>
                          </m:r>
                          <m:r>
                            <m:rPr>
                              <m:nor/>
                            </m:rPr>
                            <a:rPr lang="en-CA" i="1">
                              <a:latin typeface="Cambria Math" panose="02040503050406030204" pitchFamily="18" charset="0"/>
                            </a:rPr>
                            <m:t> </m:t>
                          </m:r>
                          <m:r>
                            <a:rPr lang="en-CA" i="1">
                              <a:latin typeface="Cambria Math" panose="02040503050406030204" pitchFamily="18" charset="0"/>
                            </a:rPr>
                            <m:t>𝑟𝑒𝑐𝑜𝑚𝑏𝑖𝑛𝑎𝑡𝑖𝑜𝑛𝑠</m:t>
                          </m:r>
                        </m:num>
                        <m:den>
                          <m:r>
                            <a:rPr lang="en-CA" i="1">
                              <a:latin typeface="Cambria Math" panose="02040503050406030204" pitchFamily="18" charset="0"/>
                            </a:rPr>
                            <m:t>𝑡𝑜𝑡𝑎𝑙</m:t>
                          </m:r>
                          <m:r>
                            <m:rPr>
                              <m:nor/>
                            </m:rPr>
                            <a:rPr lang="en-CA" i="1">
                              <a:latin typeface="Cambria Math" panose="02040503050406030204" pitchFamily="18" charset="0"/>
                            </a:rPr>
                            <m:t> </m:t>
                          </m:r>
                          <m:r>
                            <a:rPr lang="en-CA" i="1">
                              <a:latin typeface="Cambria Math" panose="02040503050406030204" pitchFamily="18" charset="0"/>
                            </a:rPr>
                            <m:t>𝑛𝑢𝑚𝑏𝑒𝑟</m:t>
                          </m:r>
                          <m:r>
                            <m:rPr>
                              <m:nor/>
                            </m:rPr>
                            <a:rPr lang="en-CA" i="1">
                              <a:latin typeface="Cambria Math" panose="02040503050406030204" pitchFamily="18" charset="0"/>
                            </a:rPr>
                            <m:t> </m:t>
                          </m:r>
                          <m:r>
                            <a:rPr lang="en-CA" i="1">
                              <a:latin typeface="Cambria Math" panose="02040503050406030204" pitchFamily="18" charset="0"/>
                            </a:rPr>
                            <m:t>𝑜𝑓</m:t>
                          </m:r>
                          <m:r>
                            <m:rPr>
                              <m:nor/>
                            </m:rPr>
                            <a:rPr lang="en-CA" i="1">
                              <a:latin typeface="Cambria Math" panose="02040503050406030204" pitchFamily="18" charset="0"/>
                            </a:rPr>
                            <m:t> </m:t>
                          </m:r>
                          <m:r>
                            <a:rPr lang="en-CA" i="1">
                              <a:latin typeface="Cambria Math" panose="02040503050406030204" pitchFamily="18" charset="0"/>
                            </a:rPr>
                            <m:t>𝑜𝑓𝑓𝑠𝑝𝑟𝑖𝑛𝑔</m:t>
                          </m:r>
                        </m:den>
                      </m:f>
                      <m:r>
                        <a:rPr lang="en-CA" i="1">
                          <a:latin typeface="Cambria Math" panose="02040503050406030204" pitchFamily="18" charset="0"/>
                        </a:rPr>
                        <m:t>𝑥</m:t>
                      </m:r>
                      <m:r>
                        <a:rPr lang="en-CA" i="0">
                          <a:latin typeface="Cambria Math" panose="02040503050406030204" pitchFamily="18" charset="0"/>
                        </a:rPr>
                        <m:t>100%</m:t>
                      </m:r>
                    </m:oMath>
                  </m:oMathPara>
                </a14:m>
                <a:endParaRPr lang="en-CA" dirty="0"/>
              </a:p>
            </p:txBody>
          </p:sp>
        </mc:Choice>
        <mc:Fallback>
          <p:sp>
            <p:nvSpPr>
              <p:cNvPr id="4" name="Rectangle 3"/>
              <p:cNvSpPr>
                <a:spLocks noRot="1" noChangeAspect="1" noMove="1" noResize="1" noEditPoints="1" noAdjustHandles="1" noChangeArrowheads="1" noChangeShapeType="1" noTextEdit="1"/>
              </p:cNvSpPr>
              <p:nvPr/>
            </p:nvSpPr>
            <p:spPr>
              <a:xfrm>
                <a:off x="2106530" y="5339201"/>
                <a:ext cx="8230226" cy="667490"/>
              </a:xfrm>
              <a:prstGeom prst="rect">
                <a:avLst/>
              </a:prstGeom>
              <a:blipFill rotWithShape="0">
                <a:blip r:embed="rId2"/>
                <a:stretch>
                  <a:fillRect/>
                </a:stretch>
              </a:blipFill>
            </p:spPr>
            <p:txBody>
              <a:bodyPr/>
              <a:lstStyle/>
              <a:p>
                <a:r>
                  <a:rPr lang="en-CA">
                    <a:noFill/>
                  </a:rPr>
                  <a:t> </a:t>
                </a:r>
              </a:p>
            </p:txBody>
          </p:sp>
        </mc:Fallback>
      </mc:AlternateContent>
      <p:sp>
        <p:nvSpPr>
          <p:cNvPr id="6" name="TextBox 5"/>
          <p:cNvSpPr txBox="1"/>
          <p:nvPr/>
        </p:nvSpPr>
        <p:spPr>
          <a:xfrm>
            <a:off x="2412459" y="544749"/>
            <a:ext cx="7618368" cy="523220"/>
          </a:xfrm>
          <a:prstGeom prst="rect">
            <a:avLst/>
          </a:prstGeom>
          <a:noFill/>
        </p:spPr>
        <p:txBody>
          <a:bodyPr wrap="none" rtlCol="0">
            <a:spAutoFit/>
          </a:bodyPr>
          <a:lstStyle/>
          <a:p>
            <a:r>
              <a:rPr lang="en-CA" sz="2800" dirty="0" smtClean="0"/>
              <a:t>He noticed the following phenotypes and genotypes</a:t>
            </a:r>
            <a:endParaRPr lang="en-CA" sz="2800" dirty="0"/>
          </a:p>
        </p:txBody>
      </p:sp>
    </p:spTree>
    <p:extLst>
      <p:ext uri="{BB962C8B-B14F-4D97-AF65-F5344CB8AC3E}">
        <p14:creationId xmlns:p14="http://schemas.microsoft.com/office/powerpoint/2010/main" val="2253152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angle 3"/>
              <p:cNvSpPr/>
              <p:nvPr/>
            </p:nvSpPr>
            <p:spPr>
              <a:xfrm>
                <a:off x="1789889" y="1578602"/>
                <a:ext cx="7665396" cy="66749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𝑐𝑟𝑜𝑠𝑠𝑜𝑣𝑒𝑟</m:t>
                      </m:r>
                      <m:r>
                        <m:rPr>
                          <m:nor/>
                        </m:rPr>
                        <a:rPr lang="en-CA" i="1">
                          <a:latin typeface="Cambria Math" panose="02040503050406030204" pitchFamily="18" charset="0"/>
                        </a:rPr>
                        <m:t> </m:t>
                      </m:r>
                      <m:r>
                        <a:rPr lang="en-CA" i="1">
                          <a:latin typeface="Cambria Math" panose="02040503050406030204" pitchFamily="18" charset="0"/>
                        </a:rPr>
                        <m:t>𝑝𝑒𝑟𝑐𝑒𝑛𝑡𝑎𝑔𝑒</m:t>
                      </m:r>
                      <m:r>
                        <a:rPr lang="en-CA">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𝑛𝑢𝑚𝑏𝑒𝑟</m:t>
                          </m:r>
                          <m:r>
                            <m:rPr>
                              <m:nor/>
                            </m:rPr>
                            <a:rPr lang="en-CA" i="1">
                              <a:latin typeface="Cambria Math" panose="02040503050406030204" pitchFamily="18" charset="0"/>
                            </a:rPr>
                            <m:t> </m:t>
                          </m:r>
                          <m:r>
                            <a:rPr lang="en-CA" i="1">
                              <a:latin typeface="Cambria Math" panose="02040503050406030204" pitchFamily="18" charset="0"/>
                            </a:rPr>
                            <m:t>𝑜𝑓</m:t>
                          </m:r>
                          <m:r>
                            <m:rPr>
                              <m:nor/>
                            </m:rPr>
                            <a:rPr lang="en-CA" i="1">
                              <a:latin typeface="Cambria Math" panose="02040503050406030204" pitchFamily="18" charset="0"/>
                            </a:rPr>
                            <m:t> </m:t>
                          </m:r>
                          <m:r>
                            <a:rPr lang="en-CA" i="1">
                              <a:latin typeface="Cambria Math" panose="02040503050406030204" pitchFamily="18" charset="0"/>
                            </a:rPr>
                            <m:t>𝑟𝑒𝑐𝑜𝑚𝑏𝑖𝑛𝑎𝑡𝑖𝑜𝑛𝑠</m:t>
                          </m:r>
                        </m:num>
                        <m:den>
                          <m:r>
                            <a:rPr lang="en-CA" i="1">
                              <a:latin typeface="Cambria Math" panose="02040503050406030204" pitchFamily="18" charset="0"/>
                            </a:rPr>
                            <m:t>𝑡𝑜𝑡𝑎𝑙</m:t>
                          </m:r>
                          <m:r>
                            <m:rPr>
                              <m:nor/>
                            </m:rPr>
                            <a:rPr lang="en-CA" i="1">
                              <a:latin typeface="Cambria Math" panose="02040503050406030204" pitchFamily="18" charset="0"/>
                            </a:rPr>
                            <m:t> </m:t>
                          </m:r>
                          <m:r>
                            <a:rPr lang="en-CA" i="1">
                              <a:latin typeface="Cambria Math" panose="02040503050406030204" pitchFamily="18" charset="0"/>
                            </a:rPr>
                            <m:t>𝑛𝑢𝑚𝑏𝑒𝑟</m:t>
                          </m:r>
                          <m:r>
                            <m:rPr>
                              <m:nor/>
                            </m:rPr>
                            <a:rPr lang="en-CA" i="1">
                              <a:latin typeface="Cambria Math" panose="02040503050406030204" pitchFamily="18" charset="0"/>
                            </a:rPr>
                            <m:t> </m:t>
                          </m:r>
                          <m:r>
                            <a:rPr lang="en-CA" i="1">
                              <a:latin typeface="Cambria Math" panose="02040503050406030204" pitchFamily="18" charset="0"/>
                            </a:rPr>
                            <m:t>𝑜𝑓</m:t>
                          </m:r>
                          <m:r>
                            <m:rPr>
                              <m:nor/>
                            </m:rPr>
                            <a:rPr lang="en-CA" i="1">
                              <a:latin typeface="Cambria Math" panose="02040503050406030204" pitchFamily="18" charset="0"/>
                            </a:rPr>
                            <m:t> </m:t>
                          </m:r>
                          <m:r>
                            <a:rPr lang="en-CA" i="1">
                              <a:latin typeface="Cambria Math" panose="02040503050406030204" pitchFamily="18" charset="0"/>
                            </a:rPr>
                            <m:t>𝑜𝑓𝑓𝑠𝑝𝑟𝑖𝑛𝑔</m:t>
                          </m:r>
                        </m:den>
                      </m:f>
                      <m:r>
                        <a:rPr lang="en-CA" i="1">
                          <a:latin typeface="Cambria Math" panose="02040503050406030204" pitchFamily="18" charset="0"/>
                        </a:rPr>
                        <m:t>𝑥</m:t>
                      </m:r>
                      <m:r>
                        <a:rPr lang="en-CA">
                          <a:latin typeface="Cambria Math" panose="02040503050406030204" pitchFamily="18" charset="0"/>
                        </a:rPr>
                        <m:t>100%</m:t>
                      </m:r>
                    </m:oMath>
                  </m:oMathPara>
                </a14:m>
                <a:endParaRPr lang="en-CA" dirty="0"/>
              </a:p>
            </p:txBody>
          </p:sp>
        </mc:Choice>
        <mc:Fallback>
          <p:sp>
            <p:nvSpPr>
              <p:cNvPr id="4" name="Rectangle 3"/>
              <p:cNvSpPr>
                <a:spLocks noRot="1" noChangeAspect="1" noMove="1" noResize="1" noEditPoints="1" noAdjustHandles="1" noChangeArrowheads="1" noChangeShapeType="1" noTextEdit="1"/>
              </p:cNvSpPr>
              <p:nvPr/>
            </p:nvSpPr>
            <p:spPr>
              <a:xfrm>
                <a:off x="1789889" y="1578602"/>
                <a:ext cx="7665396" cy="667490"/>
              </a:xfrm>
              <a:prstGeom prst="rect">
                <a:avLst/>
              </a:prstGeom>
              <a:blipFill rotWithShape="0">
                <a:blip r:embed="rId2"/>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836579" y="3046665"/>
                <a:ext cx="9572016" cy="1168653"/>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m>
                        <m:mPr>
                          <m:mcs>
                            <m:mc>
                              <m:mcPr>
                                <m:count m:val="1"/>
                                <m:mcJc m:val="center"/>
                              </m:mcPr>
                            </m:mc>
                          </m:mcs>
                          <m:ctrlPr>
                            <a:rPr lang="en-CA">
                              <a:latin typeface="Cambria Math" panose="02040503050406030204" pitchFamily="18" charset="0"/>
                            </a:rPr>
                          </m:ctrlPr>
                        </m:mPr>
                        <m:mr>
                          <m:e>
                            <m:r>
                              <a:rPr lang="en-CA" i="1">
                                <a:latin typeface="Cambria Math" panose="02040503050406030204" pitchFamily="18" charset="0"/>
                              </a:rPr>
                              <m:t>𝑐𝑟𝑜𝑠𝑠𝑜𝑣𝑒𝑟</m:t>
                            </m:r>
                            <m:r>
                              <m:rPr>
                                <m:nor/>
                              </m:rPr>
                              <a:rPr lang="en-CA" i="1">
                                <a:latin typeface="Cambria Math" panose="02040503050406030204" pitchFamily="18" charset="0"/>
                              </a:rPr>
                              <m:t> </m:t>
                            </m:r>
                            <m:r>
                              <a:rPr lang="en-CA" i="1">
                                <a:latin typeface="Cambria Math" panose="02040503050406030204" pitchFamily="18" charset="0"/>
                              </a:rPr>
                              <m:t>𝑝𝑒𝑟𝑐𝑒𝑛𝑡𝑎𝑔𝑒</m:t>
                            </m:r>
                            <m:r>
                              <a:rPr lang="en-CA" i="0">
                                <a:latin typeface="Cambria Math" panose="02040503050406030204" pitchFamily="18" charset="0"/>
                              </a:rPr>
                              <m:t>=</m:t>
                            </m:r>
                            <m:r>
                              <m:rPr>
                                <m:nor/>
                              </m:rPr>
                              <a:rPr lang="en-CA" i="1">
                                <a:latin typeface="Cambria Math" panose="02040503050406030204" pitchFamily="18" charset="0"/>
                              </a:rPr>
                              <m:t> </m:t>
                            </m:r>
                            <m:f>
                              <m:fPr>
                                <m:ctrlPr>
                                  <a:rPr lang="en-CA" i="1">
                                    <a:latin typeface="Cambria Math" panose="02040503050406030204" pitchFamily="18" charset="0"/>
                                  </a:rPr>
                                </m:ctrlPr>
                              </m:fPr>
                              <m:num>
                                <m:r>
                                  <a:rPr lang="en-CA" i="0">
                                    <a:latin typeface="Cambria Math" panose="02040503050406030204" pitchFamily="18" charset="0"/>
                                  </a:rPr>
                                  <m:t>18</m:t>
                                </m:r>
                              </m:num>
                              <m:den>
                                <m:r>
                                  <a:rPr lang="en-CA" i="0">
                                    <a:latin typeface="Cambria Math" panose="02040503050406030204" pitchFamily="18" charset="0"/>
                                  </a:rPr>
                                  <m:t>400</m:t>
                                </m:r>
                              </m:den>
                            </m:f>
                            <m:r>
                              <a:rPr lang="en-CA" i="1">
                                <a:latin typeface="Cambria Math" panose="02040503050406030204" pitchFamily="18" charset="0"/>
                              </a:rPr>
                              <m:t>𝑥</m:t>
                            </m:r>
                            <m:r>
                              <a:rPr lang="en-CA" i="0">
                                <a:latin typeface="Cambria Math" panose="02040503050406030204" pitchFamily="18" charset="0"/>
                              </a:rPr>
                              <m:t>100%</m:t>
                            </m:r>
                          </m:e>
                        </m:mr>
                        <m:mr>
                          <m:e>
                            <m:r>
                              <a:rPr lang="en-CA" i="0">
                                <a:latin typeface="Cambria Math" panose="02040503050406030204" pitchFamily="18" charset="0"/>
                              </a:rPr>
                              <m:t>=4.5%</m:t>
                            </m:r>
                          </m:e>
                        </m:mr>
                        <m:mr>
                          <m:e>
                            <m:r>
                              <a:rPr lang="en-CA" i="0">
                                <a:latin typeface="Cambria Math" panose="02040503050406030204" pitchFamily="18" charset="0"/>
                              </a:rPr>
                              <m:t>4.5%</m:t>
                            </m:r>
                            <m:r>
                              <m:rPr>
                                <m:nor/>
                              </m:rPr>
                              <a:rPr lang="en-CA" i="1">
                                <a:latin typeface="Cambria Math" panose="02040503050406030204" pitchFamily="18" charset="0"/>
                              </a:rPr>
                              <m:t> </m:t>
                            </m:r>
                            <m:r>
                              <a:rPr lang="en-CA" i="1">
                                <a:latin typeface="Cambria Math" panose="02040503050406030204" pitchFamily="18" charset="0"/>
                              </a:rPr>
                              <m:t>𝑐𝑟𝑜𝑠𝑠𝑜𝑣𝑒𝑟</m:t>
                            </m:r>
                            <m:r>
                              <m:rPr>
                                <m:nor/>
                              </m:rPr>
                              <a:rPr lang="en-CA" i="1">
                                <a:latin typeface="Cambria Math" panose="02040503050406030204" pitchFamily="18" charset="0"/>
                              </a:rPr>
                              <m:t> </m:t>
                            </m:r>
                            <m:r>
                              <a:rPr lang="en-CA" i="1">
                                <a:latin typeface="Cambria Math" panose="02040503050406030204" pitchFamily="18" charset="0"/>
                              </a:rPr>
                              <m:t>𝑓𝑟𝑒𝑞𝑢𝑒𝑛𝑐𝑦</m:t>
                            </m:r>
                            <m:r>
                              <m:rPr>
                                <m:nor/>
                              </m:rPr>
                              <a:rPr lang="en-CA" i="1">
                                <a:latin typeface="Cambria Math" panose="02040503050406030204" pitchFamily="18" charset="0"/>
                              </a:rPr>
                              <m:t> </m:t>
                            </m:r>
                            <m:r>
                              <a:rPr lang="en-CA" i="1">
                                <a:latin typeface="Cambria Math" panose="02040503050406030204" pitchFamily="18" charset="0"/>
                              </a:rPr>
                              <m:t>𝑠𝑜</m:t>
                            </m:r>
                            <m:r>
                              <m:rPr>
                                <m:nor/>
                              </m:rPr>
                              <a:rPr lang="en-CA" i="1">
                                <a:latin typeface="Cambria Math" panose="02040503050406030204" pitchFamily="18" charset="0"/>
                              </a:rPr>
                              <m:t> </m:t>
                            </m:r>
                            <m:r>
                              <a:rPr lang="en-CA" i="1">
                                <a:latin typeface="Cambria Math" panose="02040503050406030204" pitchFamily="18" charset="0"/>
                              </a:rPr>
                              <m:t>𝑡h𝑒𝑟𝑓𝑜𝑟𝑒</m:t>
                            </m:r>
                            <m:r>
                              <m:rPr>
                                <m:nor/>
                              </m:rPr>
                              <a:rPr lang="en-CA" i="1">
                                <a:latin typeface="Cambria Math" panose="02040503050406030204" pitchFamily="18" charset="0"/>
                              </a:rPr>
                              <m:t> </m:t>
                            </m:r>
                            <m:r>
                              <a:rPr lang="en-CA" i="1">
                                <a:latin typeface="Cambria Math" panose="02040503050406030204" pitchFamily="18" charset="0"/>
                              </a:rPr>
                              <m:t>𝑠𝑎𝑖𝑑</m:t>
                            </m:r>
                            <m:r>
                              <m:rPr>
                                <m:nor/>
                              </m:rPr>
                              <a:rPr lang="en-CA" i="1">
                                <a:latin typeface="Cambria Math" panose="02040503050406030204" pitchFamily="18" charset="0"/>
                              </a:rPr>
                              <m:t> </m:t>
                            </m:r>
                            <m:r>
                              <a:rPr lang="en-CA" i="1">
                                <a:latin typeface="Cambria Math" panose="02040503050406030204" pitchFamily="18" charset="0"/>
                              </a:rPr>
                              <m:t>𝑡𝑜</m:t>
                            </m:r>
                            <m:r>
                              <m:rPr>
                                <m:nor/>
                              </m:rPr>
                              <a:rPr lang="en-CA" i="1">
                                <a:latin typeface="Cambria Math" panose="02040503050406030204" pitchFamily="18" charset="0"/>
                              </a:rPr>
                              <m:t> </m:t>
                            </m:r>
                            <m:r>
                              <a:rPr lang="en-CA" i="1">
                                <a:latin typeface="Cambria Math" panose="02040503050406030204" pitchFamily="18" charset="0"/>
                              </a:rPr>
                              <m:t>𝑏𝑒</m:t>
                            </m:r>
                            <m:r>
                              <m:rPr>
                                <m:nor/>
                              </m:rPr>
                              <a:rPr lang="en-CA" i="1">
                                <a:latin typeface="Cambria Math" panose="02040503050406030204" pitchFamily="18" charset="0"/>
                              </a:rPr>
                              <m:t> </m:t>
                            </m:r>
                            <m:r>
                              <a:rPr lang="en-CA" i="0">
                                <a:latin typeface="Cambria Math" panose="02040503050406030204" pitchFamily="18" charset="0"/>
                              </a:rPr>
                              <m:t>4.5</m:t>
                            </m:r>
                            <m:r>
                              <m:rPr>
                                <m:nor/>
                              </m:rPr>
                              <a:rPr lang="en-CA" i="1">
                                <a:latin typeface="Cambria Math" panose="02040503050406030204" pitchFamily="18" charset="0"/>
                              </a:rPr>
                              <m:t> </m:t>
                            </m:r>
                            <m:r>
                              <a:rPr lang="en-CA" i="1">
                                <a:latin typeface="Cambria Math" panose="02040503050406030204" pitchFamily="18" charset="0"/>
                              </a:rPr>
                              <m:t>𝑚𝑎𝑝</m:t>
                            </m:r>
                            <m:r>
                              <m:rPr>
                                <m:nor/>
                              </m:rPr>
                              <a:rPr lang="en-CA" i="1">
                                <a:latin typeface="Cambria Math" panose="02040503050406030204" pitchFamily="18" charset="0"/>
                              </a:rPr>
                              <m:t> </m:t>
                            </m:r>
                            <m:r>
                              <a:rPr lang="en-CA" i="1">
                                <a:latin typeface="Cambria Math" panose="02040503050406030204" pitchFamily="18" charset="0"/>
                              </a:rPr>
                              <m:t>𝑢𝑛𝑖𝑡𝑠</m:t>
                            </m:r>
                            <m:r>
                              <m:rPr>
                                <m:nor/>
                              </m:rPr>
                              <a:rPr lang="en-CA" i="1">
                                <a:latin typeface="Cambria Math" panose="02040503050406030204" pitchFamily="18" charset="0"/>
                              </a:rPr>
                              <m:t> </m:t>
                            </m:r>
                            <m:r>
                              <a:rPr lang="en-CA" i="1">
                                <a:latin typeface="Cambria Math" panose="02040503050406030204" pitchFamily="18" charset="0"/>
                              </a:rPr>
                              <m:t>𝑎𝑝𝑎𝑟𝑡</m:t>
                            </m:r>
                          </m:e>
                        </m:mr>
                      </m:m>
                    </m:oMath>
                  </m:oMathPara>
                </a14:m>
                <a:endParaRPr lang="en-CA" dirty="0"/>
              </a:p>
            </p:txBody>
          </p:sp>
        </mc:Choice>
        <mc:Fallback>
          <p:sp>
            <p:nvSpPr>
              <p:cNvPr id="5" name="Rectangle 4"/>
              <p:cNvSpPr>
                <a:spLocks noRot="1" noChangeAspect="1" noMove="1" noResize="1" noEditPoints="1" noAdjustHandles="1" noChangeArrowheads="1" noChangeShapeType="1" noTextEdit="1"/>
              </p:cNvSpPr>
              <p:nvPr/>
            </p:nvSpPr>
            <p:spPr>
              <a:xfrm>
                <a:off x="836579" y="3046665"/>
                <a:ext cx="9572016" cy="1168653"/>
              </a:xfrm>
              <a:prstGeom prst="rect">
                <a:avLst/>
              </a:prstGeom>
              <a:blipFill rotWithShape="0">
                <a:blip r:embed="rId3"/>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4175425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t>
            </a:r>
            <a:r>
              <a:rPr lang="en-US" dirty="0"/>
              <a:t> We observed the crossover frequency of genes A, B, C, and D shown below: </a:t>
            </a:r>
            <a:endParaRPr lang="en-CA"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682468326"/>
              </p:ext>
            </p:extLst>
          </p:nvPr>
        </p:nvGraphicFramePr>
        <p:xfrm>
          <a:off x="680936" y="2214693"/>
          <a:ext cx="10597290" cy="4170768"/>
        </p:xfrm>
        <a:graphic>
          <a:graphicData uri="http://schemas.openxmlformats.org/drawingml/2006/table">
            <a:tbl>
              <a:tblPr>
                <a:tableStyleId>{5C22544A-7EE6-4342-B048-85BDC9FD1C3A}</a:tableStyleId>
              </a:tblPr>
              <a:tblGrid>
                <a:gridCol w="3013096"/>
                <a:gridCol w="7584194"/>
              </a:tblGrid>
              <a:tr h="555012">
                <a:tc>
                  <a:txBody>
                    <a:bodyPr/>
                    <a:lstStyle/>
                    <a:p>
                      <a:pPr algn="ctr">
                        <a:spcAft>
                          <a:spcPts val="0"/>
                        </a:spcAft>
                      </a:pPr>
                      <a:r>
                        <a:rPr lang="en-US" sz="3200" dirty="0">
                          <a:effectLst/>
                        </a:rPr>
                        <a:t>Related Genes:</a:t>
                      </a:r>
                      <a:endParaRPr lang="en-CA"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3200">
                          <a:effectLst/>
                        </a:rPr>
                        <a:t>Frequency Crossover will separate the 2 genes:</a:t>
                      </a:r>
                      <a:endParaRPr lang="en-CA" sz="3200">
                        <a:effectLst/>
                        <a:latin typeface="Times New Roman" panose="02020603050405020304" pitchFamily="18" charset="0"/>
                        <a:ea typeface="Times New Roman" panose="02020603050405020304" pitchFamily="18" charset="0"/>
                      </a:endParaRPr>
                    </a:p>
                  </a:txBody>
                  <a:tcPr marL="68580" marR="68580" marT="0" marB="0"/>
                </a:tc>
              </a:tr>
              <a:tr h="555012">
                <a:tc>
                  <a:txBody>
                    <a:bodyPr/>
                    <a:lstStyle/>
                    <a:p>
                      <a:pPr algn="ctr">
                        <a:spcAft>
                          <a:spcPts val="0"/>
                        </a:spcAft>
                      </a:pPr>
                      <a:r>
                        <a:rPr lang="en-US" sz="3200" dirty="0">
                          <a:effectLst/>
                        </a:rPr>
                        <a:t>AB</a:t>
                      </a:r>
                      <a:endParaRPr lang="en-CA"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3200">
                          <a:effectLst/>
                        </a:rPr>
                        <a:t>27% of the time crossover separates A from B</a:t>
                      </a:r>
                      <a:endParaRPr lang="en-CA" sz="3200">
                        <a:effectLst/>
                        <a:latin typeface="Times New Roman" panose="02020603050405020304" pitchFamily="18" charset="0"/>
                        <a:ea typeface="Times New Roman" panose="02020603050405020304" pitchFamily="18" charset="0"/>
                      </a:endParaRPr>
                    </a:p>
                  </a:txBody>
                  <a:tcPr marL="68580" marR="68580" marT="0" marB="0"/>
                </a:tc>
              </a:tr>
              <a:tr h="555012">
                <a:tc>
                  <a:txBody>
                    <a:bodyPr/>
                    <a:lstStyle/>
                    <a:p>
                      <a:pPr algn="ctr">
                        <a:spcAft>
                          <a:spcPts val="0"/>
                        </a:spcAft>
                      </a:pPr>
                      <a:r>
                        <a:rPr lang="en-US" sz="3200" dirty="0">
                          <a:effectLst/>
                        </a:rPr>
                        <a:t>BC</a:t>
                      </a:r>
                      <a:endParaRPr lang="en-CA"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3200" dirty="0">
                          <a:effectLst/>
                        </a:rPr>
                        <a:t>7% of the time crossover separates B from C</a:t>
                      </a:r>
                      <a:endParaRPr lang="en-CA" sz="3200" dirty="0">
                        <a:effectLst/>
                        <a:latin typeface="Times New Roman" panose="02020603050405020304" pitchFamily="18" charset="0"/>
                        <a:ea typeface="Times New Roman" panose="02020603050405020304" pitchFamily="18" charset="0"/>
                      </a:endParaRPr>
                    </a:p>
                  </a:txBody>
                  <a:tcPr marL="68580" marR="68580" marT="0" marB="0"/>
                </a:tc>
              </a:tr>
              <a:tr h="555012">
                <a:tc>
                  <a:txBody>
                    <a:bodyPr/>
                    <a:lstStyle/>
                    <a:p>
                      <a:pPr algn="ctr">
                        <a:spcAft>
                          <a:spcPts val="0"/>
                        </a:spcAft>
                      </a:pPr>
                      <a:r>
                        <a:rPr lang="en-US" sz="3200">
                          <a:effectLst/>
                        </a:rPr>
                        <a:t>CD</a:t>
                      </a:r>
                      <a:endParaRPr lang="en-CA"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3200" dirty="0">
                          <a:effectLst/>
                        </a:rPr>
                        <a:t>11% of the time crossover separates C from D</a:t>
                      </a:r>
                      <a:endParaRPr lang="en-CA" sz="3200" dirty="0">
                        <a:effectLst/>
                        <a:latin typeface="Times New Roman" panose="02020603050405020304" pitchFamily="18" charset="0"/>
                        <a:ea typeface="Times New Roman" panose="02020603050405020304" pitchFamily="18" charset="0"/>
                      </a:endParaRPr>
                    </a:p>
                  </a:txBody>
                  <a:tcPr marL="68580" marR="68580" marT="0" marB="0"/>
                </a:tc>
              </a:tr>
              <a:tr h="555012">
                <a:tc>
                  <a:txBody>
                    <a:bodyPr/>
                    <a:lstStyle/>
                    <a:p>
                      <a:pPr algn="ctr">
                        <a:spcAft>
                          <a:spcPts val="0"/>
                        </a:spcAft>
                      </a:pPr>
                      <a:r>
                        <a:rPr lang="en-US" sz="3200">
                          <a:effectLst/>
                        </a:rPr>
                        <a:t>BD</a:t>
                      </a:r>
                      <a:endParaRPr lang="en-CA"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3200" dirty="0">
                          <a:effectLst/>
                        </a:rPr>
                        <a:t>18% of the time crossover separates B from D</a:t>
                      </a:r>
                      <a:endParaRPr lang="en-CA" sz="3200" dirty="0">
                        <a:effectLst/>
                        <a:latin typeface="Times New Roman" panose="02020603050405020304" pitchFamily="18" charset="0"/>
                        <a:ea typeface="Times New Roman" panose="02020603050405020304" pitchFamily="18" charset="0"/>
                      </a:endParaRPr>
                    </a:p>
                  </a:txBody>
                  <a:tcPr marL="68580" marR="68580" marT="0" marB="0"/>
                </a:tc>
              </a:tr>
              <a:tr h="555012">
                <a:tc>
                  <a:txBody>
                    <a:bodyPr/>
                    <a:lstStyle/>
                    <a:p>
                      <a:pPr algn="ctr">
                        <a:spcAft>
                          <a:spcPts val="0"/>
                        </a:spcAft>
                      </a:pPr>
                      <a:r>
                        <a:rPr lang="en-US" sz="3200">
                          <a:effectLst/>
                        </a:rPr>
                        <a:t>AD</a:t>
                      </a:r>
                      <a:endParaRPr lang="en-CA" sz="3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3200" dirty="0">
                          <a:effectLst/>
                        </a:rPr>
                        <a:t>9% of the time crossover separates A from D</a:t>
                      </a:r>
                      <a:endParaRPr lang="en-CA" sz="3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2944483" y="-212473"/>
            <a:ext cx="1767323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sng" strike="noStrike" cap="none" normalizeH="0" baseline="0" smtClean="0">
                <a:ln>
                  <a:noFill/>
                </a:ln>
                <a:solidFill>
                  <a:schemeClr val="tx1"/>
                </a:solidFill>
                <a:effectLst/>
                <a:latin typeface="Comic Sans MS" panose="030F0702030302020204" pitchFamily="66" charset="0"/>
                <a:ea typeface="Times New Roman" panose="02020603050405020304" pitchFamily="18" charset="0"/>
              </a:rPr>
              <a:t>Sample 1 Question:</a:t>
            </a:r>
            <a:endParaRPr kumimoji="0" lang="en-CA"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86997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2"/>
          <p:cNvSpPr>
            <a:spLocks noChangeShapeType="1"/>
          </p:cNvSpPr>
          <p:nvPr/>
        </p:nvSpPr>
        <p:spPr bwMode="auto">
          <a:xfrm>
            <a:off x="2081719" y="2101172"/>
            <a:ext cx="8404698" cy="1945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 name="Text Box 1"/>
          <p:cNvSpPr txBox="1">
            <a:spLocks noChangeArrowheads="1"/>
          </p:cNvSpPr>
          <p:nvPr/>
        </p:nvSpPr>
        <p:spPr bwMode="auto">
          <a:xfrm>
            <a:off x="1828800" y="4396835"/>
            <a:ext cx="8813260" cy="2003966"/>
          </a:xfrm>
          <a:prstGeom prst="rect">
            <a:avLst/>
          </a:prstGeom>
          <a:solidFill>
            <a:srgbClr val="FFFFFF"/>
          </a:solidFill>
          <a:ln w="57150" cmpd="thickThi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HINT: </a:t>
            </a:r>
          </a:p>
          <a:p>
            <a:pPr marL="457200" marR="0" lvl="0" indent="-45720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Start with the highest percent difference </a:t>
            </a:r>
          </a:p>
          <a:p>
            <a:pPr marL="285750" marR="0" lvl="0" indent="-2857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800" dirty="0" smtClean="0">
                <a:latin typeface="Arial" panose="020B0604020202020204" pitchFamily="34" charset="0"/>
                <a:ea typeface="Times New Roman" panose="02020603050405020304" pitchFamily="18" charset="0"/>
              </a:rPr>
              <a:t>Look for sum of distances to add up to other distances</a:t>
            </a:r>
            <a:r>
              <a:rPr kumimoji="0" lang="en-US"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661481" y="29377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7" name="Rectangle 5"/>
          <p:cNvSpPr>
            <a:spLocks noChangeArrowheads="1"/>
          </p:cNvSpPr>
          <p:nvPr/>
        </p:nvSpPr>
        <p:spPr bwMode="auto">
          <a:xfrm>
            <a:off x="661481" y="339495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59806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91595" y="674479"/>
            <a:ext cx="10363826" cy="3424107"/>
          </a:xfrm>
        </p:spPr>
        <p:txBody>
          <a:bodyPr/>
          <a:lstStyle/>
          <a:p>
            <a:r>
              <a:rPr lang="en-US" sz="2800" b="1" u="sng" dirty="0"/>
              <a:t>Sample 2 Question:</a:t>
            </a:r>
            <a:r>
              <a:rPr lang="en-US" sz="2800" dirty="0"/>
              <a:t> The recombination frequency between gene A and gene B is 9%; between A and C is 17%; and between B and C is 26%.  What is the sequence of genes in the chromosome?</a:t>
            </a:r>
            <a:endParaRPr lang="en-CA" sz="2800" dirty="0"/>
          </a:p>
          <a:p>
            <a:pPr marL="0" indent="0">
              <a:buNone/>
            </a:pPr>
            <a:endParaRPr lang="en-CA" dirty="0"/>
          </a:p>
        </p:txBody>
      </p:sp>
      <p:sp>
        <p:nvSpPr>
          <p:cNvPr id="4" name="Line 2"/>
          <p:cNvSpPr>
            <a:spLocks noChangeShapeType="1"/>
          </p:cNvSpPr>
          <p:nvPr/>
        </p:nvSpPr>
        <p:spPr bwMode="auto">
          <a:xfrm>
            <a:off x="1673157" y="4766551"/>
            <a:ext cx="8404698" cy="1945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1289813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Sample 3 Question:</a:t>
            </a:r>
            <a:r>
              <a:rPr lang="en-US" dirty="0"/>
              <a:t> Put the following in order.</a:t>
            </a:r>
            <a:r>
              <a:rPr lang="en-CA" dirty="0"/>
              <a:t/>
            </a:r>
            <a:br>
              <a:rPr lang="en-CA" dirty="0"/>
            </a:br>
            <a:endParaRPr lang="en-CA" b="1" dirty="0"/>
          </a:p>
        </p:txBody>
      </p:sp>
      <p:sp>
        <p:nvSpPr>
          <p:cNvPr id="3" name="Content Placeholder 2"/>
          <p:cNvSpPr>
            <a:spLocks noGrp="1"/>
          </p:cNvSpPr>
          <p:nvPr>
            <p:ph sz="quarter" idx="13"/>
          </p:nvPr>
        </p:nvSpPr>
        <p:spPr>
          <a:xfrm>
            <a:off x="1108328" y="2752986"/>
            <a:ext cx="10363826" cy="3424107"/>
          </a:xfrm>
        </p:spPr>
        <p:txBody>
          <a:bodyPr/>
          <a:lstStyle/>
          <a:p>
            <a:r>
              <a:rPr lang="en-US" sz="2800" dirty="0"/>
              <a:t>HI – 42%</a:t>
            </a:r>
            <a:endParaRPr lang="en-CA" sz="2800" dirty="0"/>
          </a:p>
          <a:p>
            <a:r>
              <a:rPr lang="en-US" sz="2800" dirty="0"/>
              <a:t>HJ – 10%</a:t>
            </a:r>
            <a:endParaRPr lang="en-CA" sz="2800" dirty="0"/>
          </a:p>
          <a:p>
            <a:r>
              <a:rPr lang="en-US" sz="2800" dirty="0"/>
              <a:t>KI – 10%</a:t>
            </a:r>
            <a:endParaRPr lang="en-CA" sz="2800" dirty="0"/>
          </a:p>
          <a:p>
            <a:r>
              <a:rPr lang="en-US" sz="2800" dirty="0"/>
              <a:t>JK – 22%</a:t>
            </a:r>
            <a:endParaRPr lang="en-CA" sz="2800" dirty="0"/>
          </a:p>
          <a:p>
            <a:endParaRPr lang="en-CA" dirty="0"/>
          </a:p>
        </p:txBody>
      </p:sp>
      <p:sp>
        <p:nvSpPr>
          <p:cNvPr id="10" name="Line 7"/>
          <p:cNvSpPr>
            <a:spLocks noChangeShapeType="1"/>
          </p:cNvSpPr>
          <p:nvPr/>
        </p:nvSpPr>
        <p:spPr bwMode="auto">
          <a:xfrm>
            <a:off x="4653199" y="3712753"/>
            <a:ext cx="6455787" cy="2266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267266648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TC104033925[[fn=Droplet]]</Template>
  <TotalTime>53</TotalTime>
  <Words>372</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Cambria Math</vt:lpstr>
      <vt:lpstr>Comic Sans MS</vt:lpstr>
      <vt:lpstr>Symbol</vt:lpstr>
      <vt:lpstr>Times New Roman</vt:lpstr>
      <vt:lpstr>Tw Cen MT</vt:lpstr>
      <vt:lpstr>Droplet</vt:lpstr>
      <vt:lpstr>Cross Over and Gene Mapping</vt:lpstr>
      <vt:lpstr>PowerPoint Presentation</vt:lpstr>
      <vt:lpstr>Morgan observed that in some of the dihybrid crosses of Drosophila almost all of the offspring had the same combination of traits as did the parents.  He concluded that these genes were located on the same chromosome</vt:lpstr>
      <vt:lpstr>To calculate Crossover percentage:</vt:lpstr>
      <vt:lpstr>PowerPoint Presentation</vt:lpstr>
      <vt:lpstr>: We observed the crossover frequency of genes A, B, C, and D shown below: </vt:lpstr>
      <vt:lpstr>PowerPoint Presentation</vt:lpstr>
      <vt:lpstr>PowerPoint Presentation</vt:lpstr>
      <vt:lpstr>Sample 3 Question: Put the following in order. </vt:lpstr>
      <vt:lpstr>Sample 4 Question: What is the possible distance between  and    ? </vt:lpstr>
      <vt:lpstr>Sample 5 Question: Choose the most likely situation given the following: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Over and Gene Mapping</dc:title>
  <dc:creator>Gerry-Lynn Tober</dc:creator>
  <cp:lastModifiedBy>Gerry-Lynn Tober</cp:lastModifiedBy>
  <cp:revision>6</cp:revision>
  <dcterms:created xsi:type="dcterms:W3CDTF">2013-12-12T04:57:21Z</dcterms:created>
  <dcterms:modified xsi:type="dcterms:W3CDTF">2013-12-12T05:50:37Z</dcterms:modified>
</cp:coreProperties>
</file>