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75" r:id="rId10"/>
    <p:sldId id="263" r:id="rId11"/>
    <p:sldId id="264" r:id="rId12"/>
    <p:sldId id="276" r:id="rId13"/>
    <p:sldId id="265" r:id="rId14"/>
    <p:sldId id="266" r:id="rId15"/>
    <p:sldId id="267" r:id="rId16"/>
    <p:sldId id="268" r:id="rId17"/>
    <p:sldId id="277" r:id="rId18"/>
    <p:sldId id="278" r:id="rId19"/>
    <p:sldId id="269" r:id="rId20"/>
    <p:sldId id="271" r:id="rId21"/>
    <p:sldId id="273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280" autoAdjust="0"/>
  </p:normalViewPr>
  <p:slideViewPr>
    <p:cSldViewPr>
      <p:cViewPr varScale="1">
        <p:scale>
          <a:sx n="52" d="100"/>
          <a:sy n="52" d="100"/>
        </p:scale>
        <p:origin x="78" y="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9D7B-0132-4D5E-9ACA-FCBCA4C1C9C6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919F-3A55-4225-9941-26A87BE62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94EF1-FF66-4353-BB72-532FE1F5A08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67940" name="Slide Number Placeholder 3"/>
          <p:cNvSpPr txBox="1">
            <a:spLocks noGrp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/>
            <a:fld id="{DA26092C-F423-4205-8495-71B8738F46B5}" type="slidenum">
              <a:rPr lang="en-CA" sz="1200">
                <a:latin typeface="Calibri" pitchFamily="34" charset="0"/>
              </a:rPr>
              <a:pPr algn="r" defTabSz="928688"/>
              <a:t>22</a:t>
            </a:fld>
            <a:endParaRPr lang="en-CA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5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E86C1-0217-49F7-B5BC-D4AC0BF06A6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/>
            <a:fld id="{85589498-F869-47D6-AEDC-8097CC3A6B83}" type="slidenum">
              <a:rPr lang="en-CA" sz="1200">
                <a:latin typeface="Calibri" pitchFamily="34" charset="0"/>
              </a:rPr>
              <a:pPr algn="r" defTabSz="928688"/>
              <a:t>23</a:t>
            </a:fld>
            <a:endParaRPr lang="en-CA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E6CF51-BF66-4F70-825B-CC148FAC266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B8E76C-1F38-422E-9FF6-D5CFFA541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muscularsystem/muscl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37316/student_view0/chapter42/animation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uthflsportsmed.com/media/ACL2.as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skeletalsystem/joint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9.4</a:t>
            </a:r>
          </a:p>
          <a:p>
            <a:r>
              <a:rPr lang="en-US" sz="2000" dirty="0" smtClean="0"/>
              <a:t>Pgs. 298 - 304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Muscles</a:t>
            </a:r>
            <a:endParaRPr lang="en-US" sz="9600" dirty="0"/>
          </a:p>
        </p:txBody>
      </p:sp>
      <p:pic>
        <p:nvPicPr>
          <p:cNvPr id="4" name="Picture 3" descr="male body bui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76600"/>
            <a:ext cx="2981252" cy="2971800"/>
          </a:xfrm>
          <a:prstGeom prst="rect">
            <a:avLst/>
          </a:prstGeom>
        </p:spPr>
      </p:pic>
      <p:pic>
        <p:nvPicPr>
          <p:cNvPr id="6" name="Picture 5" descr="female-bodybuilder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14600"/>
            <a:ext cx="24193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Composed of several bundles of cells called </a:t>
            </a:r>
            <a:r>
              <a:rPr lang="en-US" dirty="0" err="1" smtClean="0"/>
              <a:t>fibres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Muscle cells have many nuclei</a:t>
            </a:r>
          </a:p>
          <a:p>
            <a:r>
              <a:rPr lang="en-US" dirty="0" err="1" smtClean="0"/>
              <a:t>Fibres</a:t>
            </a:r>
            <a:r>
              <a:rPr lang="en-US" dirty="0" smtClean="0"/>
              <a:t> are enclosed within a membrane called the </a:t>
            </a:r>
            <a:r>
              <a:rPr lang="en-US" u="sng" dirty="0" err="1" smtClean="0">
                <a:solidFill>
                  <a:schemeClr val="accent3"/>
                </a:solidFill>
              </a:rPr>
              <a:t>sarcolemma</a:t>
            </a:r>
            <a:endParaRPr lang="en-US" u="sng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Within muscle fibers are tiny </a:t>
            </a:r>
            <a:r>
              <a:rPr lang="en-US" u="sng" dirty="0" err="1" smtClean="0">
                <a:solidFill>
                  <a:schemeClr val="accent3"/>
                </a:solidFill>
              </a:rPr>
              <a:t>myofilaments</a:t>
            </a:r>
            <a:r>
              <a:rPr lang="en-US" dirty="0" smtClean="0"/>
              <a:t> (contractile proteins)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4-C09-F07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2133600"/>
            <a:ext cx="6483221" cy="3352800"/>
          </a:xfrm>
        </p:spPr>
      </p:pic>
      <p:sp>
        <p:nvSpPr>
          <p:cNvPr id="3" name="Rectangle 2"/>
          <p:cNvSpPr/>
          <p:nvPr/>
        </p:nvSpPr>
        <p:spPr>
          <a:xfrm>
            <a:off x="644652" y="5715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CA" dirty="0">
                <a:hlinkClick r:id="rId3"/>
              </a:rPr>
              <a:t>Muscles</a:t>
            </a:r>
            <a:r>
              <a:rPr lang="en-CA" dirty="0"/>
              <a:t> - </a:t>
            </a:r>
            <a:r>
              <a:rPr lang="en-CA" dirty="0">
                <a:hlinkClick r:id="rId3"/>
              </a:rPr>
              <a:t>http://www.brainpop.com/health/muscularsystem/muscles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F1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</a:t>
            </a:r>
            <a:r>
              <a:rPr lang="en-US" dirty="0" err="1" smtClean="0"/>
              <a:t>Myofilaments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Composed of different contractile proteins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err="1" smtClean="0">
                <a:solidFill>
                  <a:schemeClr val="accent3"/>
                </a:solidFill>
              </a:rPr>
              <a:t>Actin</a:t>
            </a:r>
            <a:r>
              <a:rPr lang="en-US" dirty="0" smtClean="0"/>
              <a:t> – thin </a:t>
            </a:r>
            <a:r>
              <a:rPr lang="en-US" dirty="0" err="1" smtClean="0"/>
              <a:t>myofilaments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3"/>
                </a:solidFill>
              </a:rPr>
              <a:t>Myosin </a:t>
            </a:r>
            <a:r>
              <a:rPr lang="en-US" dirty="0" smtClean="0"/>
              <a:t>– thick </a:t>
            </a:r>
            <a:r>
              <a:rPr lang="en-US" dirty="0" err="1" smtClean="0"/>
              <a:t>myofilaments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Overlap to produce a striated (striped) appearance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Myofilaments</a:t>
            </a:r>
            <a:endParaRPr lang="en-US" dirty="0"/>
          </a:p>
        </p:txBody>
      </p:sp>
      <p:pic>
        <p:nvPicPr>
          <p:cNvPr id="4" name="Content Placeholder 3" descr="S04-C09-F07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599" y="2514600"/>
            <a:ext cx="5893837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Muscles cause movement by shortening</a:t>
            </a:r>
          </a:p>
          <a:p>
            <a:r>
              <a:rPr lang="en-US" dirty="0" err="1" smtClean="0"/>
              <a:t>Actin</a:t>
            </a:r>
            <a:r>
              <a:rPr lang="en-US" dirty="0" smtClean="0"/>
              <a:t> filaments slide over myosin filaments</a:t>
            </a:r>
          </a:p>
          <a:p>
            <a:r>
              <a:rPr lang="en-US" dirty="0" smtClean="0"/>
              <a:t>Z lines move closer together when muscle fibers contract</a:t>
            </a:r>
          </a:p>
          <a:p>
            <a:r>
              <a:rPr lang="en-US" dirty="0" smtClean="0"/>
              <a:t>Knoblike projections on the thick myosin filaments form cross-bridges on receptor sites of the thinner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r>
              <a:rPr lang="en-US" dirty="0" smtClean="0"/>
              <a:t>These cross-bridges attach and detach as the </a:t>
            </a:r>
            <a:r>
              <a:rPr lang="en-US" dirty="0" err="1" smtClean="0"/>
              <a:t>actin</a:t>
            </a:r>
            <a:r>
              <a:rPr lang="en-US" dirty="0" smtClean="0"/>
              <a:t> filaments are drawn inward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775882"/>
            <a:ext cx="868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http://highered.mcgraw-hill.com/sites/0072437316/student_view0/chapter42/animations.html#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pic>
        <p:nvPicPr>
          <p:cNvPr id="4" name="Content Placeholder 3" descr="S04-C09-F09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76600" y="1523999"/>
            <a:ext cx="2590800" cy="4643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 descr="F1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588"/>
            <a:ext cx="91440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7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" descr="F1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54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for muscle contraction comes from ATP</a:t>
            </a:r>
          </a:p>
          <a:p>
            <a:r>
              <a:rPr lang="en-US" dirty="0" smtClean="0"/>
              <a:t>In the absence of ATP – muscles become rigid</a:t>
            </a:r>
          </a:p>
          <a:p>
            <a:r>
              <a:rPr lang="en-US" dirty="0" smtClean="0"/>
              <a:t>Rigor mortis – the contraction of muscles following death where skeletal muscles become fixed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Did You Know?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Rigor mortis may last for up to 60 hours after </a:t>
            </a:r>
            <a:r>
              <a:rPr lang="en-US" dirty="0" smtClean="0">
                <a:solidFill>
                  <a:schemeClr val="accent3"/>
                </a:solidFill>
              </a:rPr>
              <a:t>death</a:t>
            </a:r>
          </a:p>
          <a:p>
            <a:pPr marL="265113" indent="-265113">
              <a:spcBef>
                <a:spcPts val="7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kumimoji="1" lang="en-US" sz="2400" dirty="0"/>
              <a:t>Paralysis</a:t>
            </a:r>
          </a:p>
          <a:p>
            <a:pPr marL="547688" lvl="1" indent="-200025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kumimoji="1" lang="en-US" sz="2400" dirty="0"/>
              <a:t>Insecticides may cause paralysis by inhibiting cross – bridges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Types of Muscle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3"/>
                </a:solidFill>
              </a:rPr>
              <a:t>Cardiac Muscle </a:t>
            </a:r>
          </a:p>
          <a:p>
            <a:pPr marL="514350" indent="-514350"/>
            <a:r>
              <a:rPr lang="en-US" dirty="0" smtClean="0"/>
              <a:t>Muscle that makes the heart beat</a:t>
            </a:r>
          </a:p>
          <a:p>
            <a:pPr marL="514350" indent="-514350"/>
            <a:r>
              <a:rPr lang="en-US" dirty="0" smtClean="0"/>
              <a:t>Found only in the heart</a:t>
            </a:r>
          </a:p>
          <a:p>
            <a:pPr marL="514350" indent="-514350"/>
            <a:r>
              <a:rPr lang="en-US" dirty="0" smtClean="0"/>
              <a:t>Controlled by nerves of the autonomic nervous system (involuntary)</a:t>
            </a:r>
            <a:endParaRPr lang="en-US" dirty="0"/>
          </a:p>
        </p:txBody>
      </p:sp>
      <p:pic>
        <p:nvPicPr>
          <p:cNvPr id="4" name="Picture 3" descr="S04-C09-F01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17848"/>
            <a:ext cx="302241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muc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3048"/>
            <a:ext cx="3429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muscle twitch, or </a:t>
            </a:r>
            <a:r>
              <a:rPr lang="en-US" dirty="0" smtClean="0">
                <a:solidFill>
                  <a:schemeClr val="accent3"/>
                </a:solidFill>
              </a:rPr>
              <a:t>contraction</a:t>
            </a:r>
            <a:r>
              <a:rPr lang="en-US" dirty="0" smtClean="0"/>
              <a:t>, occurs when a nerve impulse stimulates several muscle cells</a:t>
            </a:r>
          </a:p>
          <a:p>
            <a:r>
              <a:rPr lang="en-US" dirty="0" smtClean="0"/>
              <a:t>After the contraction phase, the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disengage and the muscle begins to relax.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Tetanus </a:t>
            </a:r>
            <a:r>
              <a:rPr lang="en-US" dirty="0" smtClean="0"/>
              <a:t>– the state of constant muscle contraction caused by sustained nerve impulses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Muscle spasms </a:t>
            </a:r>
            <a:r>
              <a:rPr lang="en-US" dirty="0" smtClean="0"/>
              <a:t>– are caused by involuntary contractions of muscles (often caused by a pinched nerve)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Systems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Muscles require nourishment from a balanced diet and regular exercise to remain healthy</a:t>
            </a:r>
          </a:p>
          <a:p>
            <a:r>
              <a:rPr lang="en-US" dirty="0" smtClean="0"/>
              <a:t>Astronauts in zero gravity show significant loss of muscle mass due to lack of muscle use and exercise</a:t>
            </a:r>
          </a:p>
          <a:p>
            <a:r>
              <a:rPr lang="en-US" dirty="0" smtClean="0"/>
              <a:t>Muscle, ligament or tendon injuries can be repaired using small incisions and an </a:t>
            </a:r>
            <a:r>
              <a:rPr lang="en-US" dirty="0" err="1" smtClean="0"/>
              <a:t>arthroscope</a:t>
            </a:r>
            <a:r>
              <a:rPr lang="en-US" dirty="0" smtClean="0"/>
              <a:t> . </a:t>
            </a:r>
            <a:endParaRPr lang="en-US" dirty="0"/>
          </a:p>
        </p:txBody>
      </p:sp>
      <p:pic>
        <p:nvPicPr>
          <p:cNvPr id="4" name="Picture 3" descr="arthrosc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419600"/>
            <a:ext cx="2057400" cy="206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II.) Motor System Injuries (P303)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610600" cy="4187825"/>
          </a:xfrm>
        </p:spPr>
        <p:txBody>
          <a:bodyPr lIns="182880" tIns="91440"/>
          <a:lstStyle/>
          <a:p>
            <a:pPr marL="265113" indent="-265113" eaLnBrk="1" hangingPunct="1">
              <a:buFont typeface="Wingdings" pitchFamily="2" charset="2"/>
              <a:buChar char="v"/>
            </a:pPr>
            <a:r>
              <a:rPr lang="en-CA" sz="2400" smtClean="0"/>
              <a:t>Regular exercise and a healthy intake of food are necessary for maintaining muscles</a:t>
            </a:r>
          </a:p>
          <a:p>
            <a:pPr marL="265113" indent="-265113" eaLnBrk="1" hangingPunct="1">
              <a:buFont typeface="Wingdings" pitchFamily="2" charset="2"/>
              <a:buChar char="v"/>
            </a:pPr>
            <a:r>
              <a:rPr lang="en-CA" sz="2400" smtClean="0"/>
              <a:t>Injuries are common among people who perform heavy work or exercise</a:t>
            </a:r>
          </a:p>
          <a:p>
            <a:pPr marL="547688" lvl="1" indent="-200025" eaLnBrk="1" hangingPunct="1">
              <a:buFont typeface="Wingdings" pitchFamily="2" charset="2"/>
              <a:buChar char="§"/>
            </a:pPr>
            <a:r>
              <a:rPr lang="en-CA" sz="2400" smtClean="0"/>
              <a:t>Torn muscles, stretched tendons, torn ligaments, joint sprains, joint dislocations</a:t>
            </a:r>
          </a:p>
        </p:txBody>
      </p:sp>
      <p:pic>
        <p:nvPicPr>
          <p:cNvPr id="166915" name="Picture 2" descr="http://www.bbc.co.uk/schools/gcsebitesize/img/pe030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2743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 descr="http://www.bbc.co.uk/schools/gcsebitesize/img/pe030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57600"/>
            <a:ext cx="2714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6" descr="http://www.bbc.co.uk/schools/gcsebitesize/img/pe0301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657600"/>
            <a:ext cx="609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8" descr="http://www.bbc.co.uk/schools/gcsebitesize/img/pe0302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3657600"/>
            <a:ext cx="685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TextBox 7"/>
          <p:cNvSpPr txBox="1">
            <a:spLocks noChangeArrowheads="1"/>
          </p:cNvSpPr>
          <p:nvPr/>
        </p:nvSpPr>
        <p:spPr bwMode="auto">
          <a:xfrm>
            <a:off x="6172200" y="5791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Closed and open bone Fractures</a:t>
            </a:r>
          </a:p>
        </p:txBody>
      </p:sp>
    </p:spTree>
    <p:extLst>
      <p:ext uri="{BB962C8B-B14F-4D97-AF65-F5344CB8AC3E}">
        <p14:creationId xmlns:p14="http://schemas.microsoft.com/office/powerpoint/2010/main" val="35413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183562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rgbClr val="FFC000"/>
                </a:solidFill>
              </a:rPr>
              <a:t>Arthroscopic Surgery (P304)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4114800" cy="5638800"/>
          </a:xfrm>
        </p:spPr>
        <p:txBody>
          <a:bodyPr lIns="182880" tIns="91440">
            <a:normAutofit/>
          </a:bodyPr>
          <a:lstStyle/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CA" sz="2400" smtClean="0"/>
              <a:t>Used to view torn ligaments or cartilage</a:t>
            </a:r>
          </a:p>
          <a:p>
            <a:pPr marL="265113" indent="-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CA" sz="2400" smtClean="0"/>
              <a:t>Needle – like tube, </a:t>
            </a:r>
            <a:r>
              <a:rPr lang="en-CA" sz="2400" smtClean="0">
                <a:sym typeface="Symbol" pitchFamily="18" charset="2"/>
              </a:rPr>
              <a:t> 2 mm wide</a:t>
            </a:r>
          </a:p>
          <a:p>
            <a:pPr marL="547688" lvl="1" indent="-20002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>
                <a:sym typeface="Symbol" pitchFamily="18" charset="2"/>
              </a:rPr>
              <a:t>Equipped with a fibreoptic light source</a:t>
            </a:r>
          </a:p>
          <a:p>
            <a:pPr marL="547688" lvl="1" indent="-20002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>
                <a:sym typeface="Symbol" pitchFamily="18" charset="2"/>
              </a:rPr>
              <a:t>Needle is inserted through a small puncture in a knee</a:t>
            </a:r>
          </a:p>
          <a:p>
            <a:pPr marL="785813" lvl="2" indent="-18256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b="1" smtClean="0">
                <a:sym typeface="Symbol" pitchFamily="18" charset="2"/>
              </a:rPr>
              <a:t>Fibreoptic lens</a:t>
            </a:r>
            <a:r>
              <a:rPr lang="en-CA" b="1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CA" smtClean="0">
                <a:sym typeface="Symbol" pitchFamily="18" charset="2"/>
              </a:rPr>
              <a:t>can be linked to a TV screen </a:t>
            </a:r>
          </a:p>
          <a:p>
            <a:pPr marL="547688" lvl="1" indent="-20002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>
                <a:sym typeface="Symbol" pitchFamily="18" charset="2"/>
              </a:rPr>
              <a:t>Can be fitted with thin surgical tools</a:t>
            </a:r>
          </a:p>
          <a:p>
            <a:pPr marL="785813" lvl="2" indent="-18256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smtClean="0">
                <a:sym typeface="Symbol" pitchFamily="18" charset="2"/>
              </a:rPr>
              <a:t>Snip away unhealthy tissue</a:t>
            </a:r>
            <a:endParaRPr lang="en-CA" smtClean="0"/>
          </a:p>
        </p:txBody>
      </p:sp>
      <p:pic>
        <p:nvPicPr>
          <p:cNvPr id="168963" name="Picture 2" descr="http://content.answers.com/main/content/img/galeSurgery/gesu_02_img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0640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419600" y="51054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hlinkClick r:id="rId4"/>
              </a:rPr>
              <a:t>Video</a:t>
            </a:r>
            <a:r>
              <a:rPr lang="en-US"/>
              <a:t> -  </a:t>
            </a:r>
          </a:p>
          <a:p>
            <a:pPr eaLnBrk="0" hangingPunct="0"/>
            <a:r>
              <a:rPr lang="en-US">
                <a:hlinkClick r:id="rId4"/>
              </a:rPr>
              <a:t>http://www.southflsportsmed.com/media/ACL2.asx</a:t>
            </a:r>
            <a:endParaRPr lang="en-US"/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chemeClr val="accent3"/>
                </a:solidFill>
              </a:rPr>
              <a:t>Smooth Muscles</a:t>
            </a:r>
          </a:p>
          <a:p>
            <a:pPr marL="514350" indent="-514350"/>
            <a:r>
              <a:rPr lang="en-US" dirty="0" smtClean="0"/>
              <a:t>Found in the lining of organs such as the stomach, esophagus, uterus, and walls of blood vessels</a:t>
            </a:r>
          </a:p>
          <a:p>
            <a:pPr marL="514350" indent="-514350"/>
            <a:r>
              <a:rPr lang="en-US" dirty="0" smtClean="0"/>
              <a:t>Contraction is involuntary</a:t>
            </a:r>
            <a:endParaRPr lang="en-US" dirty="0"/>
          </a:p>
        </p:txBody>
      </p:sp>
      <p:pic>
        <p:nvPicPr>
          <p:cNvPr id="4" name="Picture 3" descr="S04-C09-F02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62400"/>
            <a:ext cx="2971800" cy="1711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Smooth%20Muscle%204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00153"/>
            <a:ext cx="27784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>
                <a:solidFill>
                  <a:schemeClr val="accent3"/>
                </a:solidFill>
              </a:rPr>
              <a:t>Skeletal Muscle</a:t>
            </a:r>
          </a:p>
          <a:p>
            <a:pPr marL="514350" indent="-514350"/>
            <a:r>
              <a:rPr lang="en-US" dirty="0" smtClean="0"/>
              <a:t>Muscles that are attached to the bones of the skeleton</a:t>
            </a:r>
          </a:p>
          <a:p>
            <a:pPr marL="514350" indent="-514350"/>
            <a:r>
              <a:rPr lang="en-US" dirty="0" smtClean="0"/>
              <a:t>Under conscious control (voluntary)</a:t>
            </a:r>
          </a:p>
          <a:p>
            <a:pPr marL="514350" indent="-514350"/>
            <a:r>
              <a:rPr lang="en-US" dirty="0" smtClean="0"/>
              <a:t>Attached to bones by tendons</a:t>
            </a:r>
            <a:endParaRPr lang="en-US" dirty="0"/>
          </a:p>
        </p:txBody>
      </p:sp>
      <p:pic>
        <p:nvPicPr>
          <p:cNvPr id="4" name="Picture 3" descr="S04-C09-F03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2998573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nl00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44148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76200"/>
            <a:ext cx="84296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0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Shorten when they contract, lengthen when they relax</a:t>
            </a:r>
          </a:p>
          <a:p>
            <a:r>
              <a:rPr lang="en-US" dirty="0" smtClean="0"/>
              <a:t>Many skeletal muscles are arranged in pairs that work against each other to make a joint move – called </a:t>
            </a:r>
            <a:r>
              <a:rPr lang="en-US" u="sng" dirty="0" smtClean="0">
                <a:solidFill>
                  <a:schemeClr val="accent3"/>
                </a:solidFill>
              </a:rPr>
              <a:t>antagonistic muscles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S04-C09-F06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3048"/>
            <a:ext cx="3505200" cy="24508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895" y="3431905"/>
            <a:ext cx="3852672" cy="28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Flexor – muscle that must contract to bend a joint</a:t>
            </a:r>
          </a:p>
          <a:p>
            <a:r>
              <a:rPr lang="en-US" smtClean="0"/>
              <a:t>Extensor – muscle that must contract to straighten a joint</a:t>
            </a:r>
            <a:endParaRPr lang="en-US" dirty="0"/>
          </a:p>
        </p:txBody>
      </p:sp>
      <p:pic>
        <p:nvPicPr>
          <p:cNvPr id="4" name="Picture 3" descr="S04-C09-F05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24200"/>
            <a:ext cx="5688474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60" y="5932152"/>
            <a:ext cx="6760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hlinkClick r:id="rId3"/>
              </a:rPr>
              <a:t>Joints</a:t>
            </a:r>
            <a:r>
              <a:rPr lang="en-CA" dirty="0">
                <a:solidFill>
                  <a:schemeClr val="bg2"/>
                </a:solidFill>
              </a:rPr>
              <a:t> - </a:t>
            </a:r>
            <a:r>
              <a:rPr lang="en-CA" dirty="0">
                <a:solidFill>
                  <a:schemeClr val="bg2"/>
                </a:solidFill>
                <a:hlinkClick r:id="rId3"/>
              </a:rPr>
              <a:t>http://www.brainpop.com/health/skeletalsystem/joints</a:t>
            </a:r>
            <a:endParaRPr lang="en-CA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Central Nervous System</a:t>
            </a:r>
          </a:p>
          <a:p>
            <a:r>
              <a:rPr lang="en-US" dirty="0" smtClean="0"/>
              <a:t>Ensures that the biceps and triceps do not attempt to pull against each other</a:t>
            </a:r>
          </a:p>
          <a:p>
            <a:r>
              <a:rPr lang="en-US" dirty="0" smtClean="0"/>
              <a:t>Excitatory nerve impulses that cause the triceps to contract are accompanied by inhibitory nerve impulses that cause the biceps to relax.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F1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220"/>
            <a:ext cx="58388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2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</TotalTime>
  <Words>597</Words>
  <Application>Microsoft Office PowerPoint</Application>
  <PresentationFormat>On-screen Show (4:3)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Symbol</vt:lpstr>
      <vt:lpstr>Wingdings</vt:lpstr>
      <vt:lpstr>Wingdings 2</vt:lpstr>
      <vt:lpstr>Civic</vt:lpstr>
      <vt:lpstr>Muscles</vt:lpstr>
      <vt:lpstr>Types of Muscles</vt:lpstr>
      <vt:lpstr>PowerPoint Presentation</vt:lpstr>
      <vt:lpstr>PowerPoint Presentation</vt:lpstr>
      <vt:lpstr>PowerPoint Presentation</vt:lpstr>
      <vt:lpstr>Muscles</vt:lpstr>
      <vt:lpstr>Muscles</vt:lpstr>
      <vt:lpstr>PowerPoint Presentation</vt:lpstr>
      <vt:lpstr>PowerPoint Presentation</vt:lpstr>
      <vt:lpstr>Skeletal Muscles</vt:lpstr>
      <vt:lpstr>PowerPoint Presentation</vt:lpstr>
      <vt:lpstr>PowerPoint Presentation</vt:lpstr>
      <vt:lpstr>Two Kinds of Myofilaments</vt:lpstr>
      <vt:lpstr>Myofilaments</vt:lpstr>
      <vt:lpstr>Sliding Filament Theory</vt:lpstr>
      <vt:lpstr>Sliding Filament Theory</vt:lpstr>
      <vt:lpstr>PowerPoint Presentation</vt:lpstr>
      <vt:lpstr>PowerPoint Presentation</vt:lpstr>
      <vt:lpstr>Energy for Contraction</vt:lpstr>
      <vt:lpstr>Muscle Contraction</vt:lpstr>
      <vt:lpstr>Motor Systems Injuries</vt:lpstr>
      <vt:lpstr>II.) Motor System Injuries (P303) </vt:lpstr>
      <vt:lpstr>Arthroscopic Surgery (P304)</vt:lpstr>
    </vt:vector>
  </TitlesOfParts>
  <Company>RDCRD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</dc:title>
  <dc:creator>mcaine</dc:creator>
  <cp:lastModifiedBy>Gerry-Lynn Borys</cp:lastModifiedBy>
  <cp:revision>26</cp:revision>
  <dcterms:created xsi:type="dcterms:W3CDTF">2007-12-07T21:18:21Z</dcterms:created>
  <dcterms:modified xsi:type="dcterms:W3CDTF">2015-05-08T20:49:12Z</dcterms:modified>
</cp:coreProperties>
</file>